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6" r:id="rId3"/>
    <p:sldId id="277" r:id="rId4"/>
    <p:sldId id="283" r:id="rId5"/>
    <p:sldId id="299" r:id="rId6"/>
    <p:sldId id="280" r:id="rId7"/>
    <p:sldId id="302" r:id="rId8"/>
    <p:sldId id="259" r:id="rId9"/>
    <p:sldId id="291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аврева Людмила Владимировна" initials="КЛ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DBB6"/>
    <a:srgbClr val="006600"/>
    <a:srgbClr val="045854"/>
    <a:srgbClr val="0099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108" d="100"/>
          <a:sy n="108" d="100"/>
        </p:scale>
        <p:origin x="17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6D5EB-B90E-4F89-8DE8-B4CD7CC50D7F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0BDAD-F834-47A6-83F4-B1B3CE6A70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475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0BDAD-F834-47A6-83F4-B1B3CE6A708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756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0BDAD-F834-47A6-83F4-B1B3CE6A708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005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7FCC798-0BF0-4C5D-AD84-3D82317E3774}" type="slidenum">
              <a:rPr lang="ru-RU" altLang="ru-RU">
                <a:latin typeface="Calibri" pitchFamily="34" charset="0"/>
              </a:rPr>
              <a:pPr/>
              <a:t>4</a:t>
            </a:fld>
            <a:endParaRPr lang="ru-RU" alt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427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7FCC798-0BF0-4C5D-AD84-3D82317E3774}" type="slidenum">
              <a:rPr lang="ru-RU" altLang="ru-RU">
                <a:latin typeface="Calibri" pitchFamily="34" charset="0"/>
              </a:rPr>
              <a:pPr/>
              <a:t>5</a:t>
            </a:fld>
            <a:endParaRPr lang="ru-RU" alt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427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CA167CA-EAFD-4B7C-BE05-43919425F3F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7.pn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27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7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0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61026"/>
            <a:ext cx="8964488" cy="2088231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6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Calibri"/>
                <a:cs typeface="Times New Roman"/>
              </a:rPr>
              <a:t>Особенности профориентационной работы в МО городской округ </a:t>
            </a:r>
            <a:br>
              <a:rPr lang="ru-RU" sz="36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Calibri"/>
                <a:cs typeface="Times New Roman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Calibri"/>
                <a:cs typeface="Times New Roman"/>
              </a:rPr>
              <a:t>город-курорт Сочи </a:t>
            </a:r>
            <a:br>
              <a:rPr lang="ru-RU" sz="36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Calibri"/>
                <a:cs typeface="Times New Roman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Calibri"/>
                <a:cs typeface="Times New Roman"/>
              </a:rPr>
              <a:t>Краснодарского края</a:t>
            </a:r>
            <a:endParaRPr lang="ru-RU" sz="3600" b="1" i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88641"/>
            <a:ext cx="8826299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600" b="1" i="1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1026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5414" y="188641"/>
            <a:ext cx="1944215" cy="157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4509121"/>
            <a:ext cx="4710373" cy="234888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47010" y="173767"/>
            <a:ext cx="80011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Ежегодная выставка – ярмарка учебных и рабочих мест в 2019 году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«Сделай свой выбор! «3Д: думай, действуй, добивайся»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4078" y="1394179"/>
            <a:ext cx="2670371" cy="1977743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5738" y="3778345"/>
            <a:ext cx="3157715" cy="2186148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639" y="1376669"/>
            <a:ext cx="2957280" cy="2049544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5166" y="1430468"/>
            <a:ext cx="3003027" cy="1941945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7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73767"/>
            <a:ext cx="1088234" cy="88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sed.local\fs\Media-Arh\Фотоархив\2019 год\2019_11_16 Сделай СВОЙ ВЫБОР\DSC_6743.JPG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60032" y="3798291"/>
            <a:ext cx="3501663" cy="2175453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59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22986" y="173767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Профориентационный форум в 2020 году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«Сделай свой выбор!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1170194"/>
            <a:ext cx="2664296" cy="38659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Instagram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8144" y="1196751"/>
            <a:ext cx="3096344" cy="36004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YouTube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5" y="1700807"/>
            <a:ext cx="2513561" cy="473837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4429" y="1685298"/>
            <a:ext cx="2703774" cy="4753887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2987826" y="2204864"/>
            <a:ext cx="2890951" cy="576064"/>
          </a:xfrm>
          <a:prstGeom prst="roundRect">
            <a:avLst/>
          </a:prstGeom>
          <a:solidFill>
            <a:srgbClr val="91CFE3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701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Визитные карточки ПО и ВО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87826" y="3212976"/>
            <a:ext cx="2890952" cy="594661"/>
          </a:xfrm>
          <a:prstGeom prst="roundRect">
            <a:avLst/>
          </a:prstGeom>
          <a:solidFill>
            <a:srgbClr val="91CFE3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701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Виртуальные экскурсии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87825" y="4293096"/>
            <a:ext cx="2916444" cy="576064"/>
          </a:xfrm>
          <a:prstGeom prst="roundRect">
            <a:avLst/>
          </a:prstGeom>
          <a:solidFill>
            <a:srgbClr val="91CFE3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701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701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Интервью успешных выпускников</a:t>
            </a:r>
            <a:endParaRPr lang="ru-RU" sz="2400" b="1" dirty="0">
              <a:solidFill>
                <a:srgbClr val="07017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11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136" y="173767"/>
            <a:ext cx="1088234" cy="88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31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360809" y="373653"/>
            <a:ext cx="512555" cy="715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itchFamily="2" charset="2"/>
              <a:buChar char="ü"/>
              <a:defRPr/>
            </a:pPr>
            <a:endParaRPr lang="ru-RU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51988" y="355029"/>
            <a:ext cx="512555" cy="715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1446018"/>
            <a:ext cx="512555" cy="715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605337" y="1457323"/>
            <a:ext cx="512555" cy="715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ctr">
              <a:defRPr/>
            </a:pPr>
            <a:endParaRPr lang="ru-RU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54958" y="3411582"/>
            <a:ext cx="512555" cy="715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itchFamily="2" charset="2"/>
              <a:buChar char="ü"/>
              <a:defRPr/>
            </a:pPr>
            <a:endParaRPr lang="ru-RU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29172" y="3429188"/>
            <a:ext cx="512555" cy="715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itchFamily="2" charset="2"/>
              <a:buChar char="ü"/>
              <a:defRPr/>
            </a:pPr>
            <a:endParaRPr lang="ru-RU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02869" y="173767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Профориентационные недели учреждений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профессионального и высшего образования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234" y="1276023"/>
            <a:ext cx="3064210" cy="27050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247" y="3947896"/>
            <a:ext cx="3066706" cy="2385235"/>
          </a:xfrm>
          <a:prstGeom prst="rect">
            <a:avLst/>
          </a:prstGeom>
        </p:spPr>
      </p:pic>
      <p:sp>
        <p:nvSpPr>
          <p:cNvPr id="31" name="Нашивка 30"/>
          <p:cNvSpPr/>
          <p:nvPr/>
        </p:nvSpPr>
        <p:spPr>
          <a:xfrm>
            <a:off x="3491880" y="1645490"/>
            <a:ext cx="5459861" cy="339620"/>
          </a:xfrm>
          <a:prstGeom prst="chevron">
            <a:avLst>
              <a:gd name="adj" fmla="val 4689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ru-RU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Обзорная  экскурсия  учреждения </a:t>
            </a:r>
          </a:p>
        </p:txBody>
      </p:sp>
      <p:sp>
        <p:nvSpPr>
          <p:cNvPr id="32" name="Нашивка 31"/>
          <p:cNvSpPr/>
          <p:nvPr/>
        </p:nvSpPr>
        <p:spPr>
          <a:xfrm>
            <a:off x="3513909" y="3769559"/>
            <a:ext cx="5459861" cy="339620"/>
          </a:xfrm>
          <a:prstGeom prst="chevron">
            <a:avLst>
              <a:gd name="adj" fmla="val 4689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ru-RU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Квесты</a:t>
            </a:r>
          </a:p>
        </p:txBody>
      </p:sp>
      <p:sp>
        <p:nvSpPr>
          <p:cNvPr id="36" name="Нашивка 35"/>
          <p:cNvSpPr/>
          <p:nvPr/>
        </p:nvSpPr>
        <p:spPr>
          <a:xfrm>
            <a:off x="3470855" y="4509120"/>
            <a:ext cx="5459861" cy="339620"/>
          </a:xfrm>
          <a:prstGeom prst="chevron">
            <a:avLst>
              <a:gd name="adj" fmla="val 4689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ru-RU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Онлайн тренинги и тестирование</a:t>
            </a:r>
          </a:p>
        </p:txBody>
      </p:sp>
      <p:sp>
        <p:nvSpPr>
          <p:cNvPr id="42" name="Нашивка 41"/>
          <p:cNvSpPr/>
          <p:nvPr/>
        </p:nvSpPr>
        <p:spPr>
          <a:xfrm>
            <a:off x="3515997" y="5283342"/>
            <a:ext cx="5459861" cy="339620"/>
          </a:xfrm>
          <a:prstGeom prst="chevron">
            <a:avLst>
              <a:gd name="adj" fmla="val 4689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ru-RU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Встреча с руководителями ОО</a:t>
            </a:r>
          </a:p>
        </p:txBody>
      </p:sp>
      <p:sp>
        <p:nvSpPr>
          <p:cNvPr id="43" name="Нашивка 42"/>
          <p:cNvSpPr/>
          <p:nvPr/>
        </p:nvSpPr>
        <p:spPr>
          <a:xfrm>
            <a:off x="3513910" y="6026662"/>
            <a:ext cx="5459861" cy="339620"/>
          </a:xfrm>
          <a:prstGeom prst="chevron">
            <a:avLst>
              <a:gd name="adj" fmla="val 4689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ru-RU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Заключение соглашения о взаимодействии с ОО</a:t>
            </a:r>
          </a:p>
        </p:txBody>
      </p:sp>
      <p:sp>
        <p:nvSpPr>
          <p:cNvPr id="44" name="Нашивка 43"/>
          <p:cNvSpPr/>
          <p:nvPr/>
        </p:nvSpPr>
        <p:spPr>
          <a:xfrm>
            <a:off x="3513908" y="3071962"/>
            <a:ext cx="5459861" cy="339620"/>
          </a:xfrm>
          <a:prstGeom prst="chevron">
            <a:avLst>
              <a:gd name="adj" fmla="val 4689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ru-RU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Практические занятия для школьников</a:t>
            </a:r>
          </a:p>
        </p:txBody>
      </p:sp>
      <p:sp>
        <p:nvSpPr>
          <p:cNvPr id="45" name="Нашивка 44"/>
          <p:cNvSpPr/>
          <p:nvPr/>
        </p:nvSpPr>
        <p:spPr>
          <a:xfrm>
            <a:off x="3513910" y="2348880"/>
            <a:ext cx="5459861" cy="339620"/>
          </a:xfrm>
          <a:prstGeom prst="chevron">
            <a:avLst>
              <a:gd name="adj" fmla="val 4689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ru-RU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факультетов</a:t>
            </a:r>
          </a:p>
        </p:txBody>
      </p:sp>
      <p:pic>
        <p:nvPicPr>
          <p:cNvPr id="1026" name="Picture 2" descr="small_logo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1282" y="1276023"/>
            <a:ext cx="541671" cy="541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ÐµÑÐ± Ð¡Ð¾ÑÐ¸Ð½ÑÐºÐ¸Ð¹ Ð¼ÐµÐ´ ÐºÐ¾Ð»Ð»ÐµÐ´Ð¶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9821" y="3947896"/>
            <a:ext cx="731034" cy="731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73767"/>
            <a:ext cx="1088234" cy="88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44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9143999" cy="859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Взаимодействие ОО с учреждениями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ПО и ВО в рамках соглашения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3476" y="852936"/>
            <a:ext cx="79208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Garamond" panose="02020404030301010803" pitchFamily="18" charset="0"/>
              </a:rPr>
              <a:t>Профильный класс социально-педагогической направленности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476" y="1568935"/>
            <a:ext cx="2346620" cy="15594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927" y="3354644"/>
            <a:ext cx="2361792" cy="15841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272" y="5085184"/>
            <a:ext cx="2344824" cy="158417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50" y="2638276"/>
            <a:ext cx="1018652" cy="1196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6558" y="4311520"/>
            <a:ext cx="1089573" cy="1117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Скругленный прямоугольник 16"/>
          <p:cNvSpPr/>
          <p:nvPr/>
        </p:nvSpPr>
        <p:spPr>
          <a:xfrm>
            <a:off x="764515" y="1364177"/>
            <a:ext cx="1999661" cy="216024"/>
          </a:xfrm>
          <a:prstGeom prst="roundRect">
            <a:avLst/>
          </a:prstGeom>
          <a:solidFill>
            <a:srgbClr val="91CFE3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701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СГУ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20618" y="3138620"/>
            <a:ext cx="1999661" cy="216024"/>
          </a:xfrm>
          <a:prstGeom prst="roundRect">
            <a:avLst/>
          </a:prstGeom>
          <a:solidFill>
            <a:srgbClr val="91CFE3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701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СОШ №11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7853" y="4870258"/>
            <a:ext cx="1999661" cy="216024"/>
          </a:xfrm>
          <a:prstGeom prst="roundRect">
            <a:avLst/>
          </a:prstGeom>
          <a:solidFill>
            <a:srgbClr val="91CFE3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701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ДОУ №4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59832" y="1483142"/>
            <a:ext cx="6012159" cy="102070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4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В учебный план школы в 10 классе включены предметы:</a:t>
            </a:r>
          </a:p>
          <a:p>
            <a:pPr marL="171450" indent="-171450" algn="ctr">
              <a:buFont typeface="Arial" charset="0"/>
              <a:buChar char="•"/>
              <a:defRPr/>
            </a:pPr>
            <a:r>
              <a:rPr lang="ru-RU" altLang="ru-RU" sz="14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«Введение в педагогику» </a:t>
            </a:r>
          </a:p>
          <a:p>
            <a:pPr marL="171450" indent="-171450" algn="ctr">
              <a:buFont typeface="Arial" charset="0"/>
              <a:buChar char="•"/>
              <a:defRPr/>
            </a:pPr>
            <a:r>
              <a:rPr lang="ru-RU" altLang="ru-RU" sz="14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«История педагогики» </a:t>
            </a:r>
          </a:p>
          <a:p>
            <a:pPr algn="ctr">
              <a:defRPr/>
            </a:pPr>
            <a:r>
              <a:rPr lang="ru-RU" altLang="ru-RU" sz="14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Уроки проводит преподаватель социально-педагогического факультета СГУ.  Педагог принят в школу внешним совместителем.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913046" y="3128397"/>
            <a:ext cx="3307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Garamond" panose="02020404030301010803" pitchFamily="18" charset="0"/>
              </a:rPr>
              <a:t>Пассивная практика учащихся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Garamond" panose="02020404030301010803" pitchFamily="18" charset="0"/>
              </a:rPr>
              <a:t>в начальных класса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Garamond" panose="02020404030301010803" pitchFamily="18" charset="0"/>
              </a:rPr>
              <a:t>СОШ №11 и в ДОУ №4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4990" y="2638276"/>
            <a:ext cx="2690921" cy="18423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6082" y="4646229"/>
            <a:ext cx="3576318" cy="20134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73767"/>
            <a:ext cx="1088234" cy="88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43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-23259"/>
            <a:ext cx="9143999" cy="859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Взаимодействие ОО с учреждениями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ПО и ВО в рамках соглашения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132824" y="944506"/>
            <a:ext cx="3575080" cy="558394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cap="small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Сочинский профессиональный техникум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68896" y="1926916"/>
            <a:ext cx="2433930" cy="8572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Краткосрочные курсы по электротехнике </a:t>
            </a:r>
          </a:p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 часов с выдачей сертификатов)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820" y="2871817"/>
            <a:ext cx="3249446" cy="317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3404377" y="1903201"/>
            <a:ext cx="2714643" cy="8572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 и подготовка к чемпионату JumiorSkills по компетенции «Электромонтаж»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561584" y="1926916"/>
            <a:ext cx="2408184" cy="83353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 ориентированные экскурсии  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49591" y="2956187"/>
            <a:ext cx="2900026" cy="2808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Содержимое 3" descr="WhatsApp Image 2019-03-29 at 13.22.00(1).jpeg"/>
          <p:cNvPicPr>
            <a:picLocks noGrp="1"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27401" y="4786133"/>
            <a:ext cx="2577557" cy="1933003"/>
          </a:xfrm>
          <a:prstGeom prst="rect">
            <a:avLst/>
          </a:prstGeom>
          <a:noFill/>
          <a:ln w="3175">
            <a:solidFill>
              <a:srgbClr val="FFFF00">
                <a:alpha val="34000"/>
              </a:srgbClr>
            </a:solidFill>
            <a:miter lim="800000"/>
            <a:headEnd/>
            <a:tailEnd/>
          </a:ln>
          <a:effectLst>
            <a:outerShdw blurRad="1270000" sx="107000" sy="107000" algn="ctr" rotWithShape="0">
              <a:srgbClr val="FFC000">
                <a:alpha val="40000"/>
              </a:srgbClr>
            </a:outerShdw>
          </a:effectLst>
        </p:spPr>
      </p:pic>
      <p:pic>
        <p:nvPicPr>
          <p:cNvPr id="13" name="Рисунок 4" descr="C:\Users\klass\Desktop\ПРОФОРИЕНТАЦИЯ 17-18\неделя ЭНЕРГОСБЕРЕЖЕНИЯ\экскурсия в россети\f_Qfm5-Sajc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43818" y="3635614"/>
            <a:ext cx="2877484" cy="164567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4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982" y="64396"/>
            <a:ext cx="1088234" cy="88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Шестиугольник 14"/>
          <p:cNvSpPr/>
          <p:nvPr/>
        </p:nvSpPr>
        <p:spPr>
          <a:xfrm>
            <a:off x="3876594" y="944506"/>
            <a:ext cx="2727920" cy="558394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cap="small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МОБУ Гимназия №6 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6818726" y="943780"/>
            <a:ext cx="2192962" cy="558394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cap="small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Россети Кубань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959814">
            <a:off x="3447404" y="981947"/>
            <a:ext cx="361497" cy="1218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6558554" y="308633"/>
            <a:ext cx="477107" cy="1247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748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-1" y="-23259"/>
            <a:ext cx="9143999" cy="859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«Педагогический клуб»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310" y="1947667"/>
            <a:ext cx="2996097" cy="23784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308" y="4436654"/>
            <a:ext cx="3038537" cy="2101085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3707905" y="2276872"/>
            <a:ext cx="5242588" cy="14021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2016 г. СЦРО – КИП</a:t>
            </a:r>
          </a:p>
          <a:p>
            <a:pPr>
              <a:defRPr/>
            </a:pP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 «Развитие кадрового потенциала муниципальной системы образования г. Сочи через обеспечение условий для вхождения в педагогическую профессию школьников, студентов и молодых педагогов»  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66933" y="4454868"/>
            <a:ext cx="5242588" cy="15013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Сейчас:  </a:t>
            </a:r>
          </a:p>
          <a:p>
            <a:pPr>
              <a:defRPr/>
            </a:pP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успешно реализуется центром дополнительного образования «СИБ» в рамках дополнительной общеобразовательной общеразвивающей программы социально-гуманитарной направленности «Педагогический клуб»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14127" y="3789494"/>
            <a:ext cx="1661790" cy="56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73767"/>
            <a:ext cx="1088234" cy="88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Шестиугольник 9"/>
          <p:cNvSpPr/>
          <p:nvPr/>
        </p:nvSpPr>
        <p:spPr>
          <a:xfrm>
            <a:off x="132824" y="1021715"/>
            <a:ext cx="1990904" cy="558394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cap="small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МКУ СЦРО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4635906" y="1009588"/>
            <a:ext cx="1852763" cy="558394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cap="small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ОО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6818726" y="1020989"/>
            <a:ext cx="2001746" cy="558394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cap="small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СГУ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959814">
            <a:off x="2090692" y="1059155"/>
            <a:ext cx="361497" cy="1218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333444" y="305838"/>
            <a:ext cx="477107" cy="1247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Шестиугольник 14"/>
          <p:cNvSpPr/>
          <p:nvPr/>
        </p:nvSpPr>
        <p:spPr>
          <a:xfrm>
            <a:off x="2271441" y="1002194"/>
            <a:ext cx="1990904" cy="558394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cap="small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МАУ ЦДОД «СИБ»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308" y="1888708"/>
            <a:ext cx="2996097" cy="237848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394" y="4426445"/>
            <a:ext cx="3038537" cy="210108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959814">
            <a:off x="6465603" y="1082893"/>
            <a:ext cx="361497" cy="1218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543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1" y="-23259"/>
            <a:ext cx="9143999" cy="859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«Кулинарный клуб»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889064"/>
            <a:ext cx="3259360" cy="216929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755" y="4240921"/>
            <a:ext cx="3336671" cy="2289808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4500555" y="2060848"/>
            <a:ext cx="4279831" cy="14203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Кулинарного клуба: </a:t>
            </a:r>
          </a:p>
          <a:p>
            <a:pPr>
              <a:defRPr/>
            </a:pP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СОШ №№ 4, 10, 18, 24, 25, 26, 38, 77, 87, 89, 100, гимназии №№5, 6, 9 лицей № 59, в том числе подростки из группы социального риска и семей с низким социально-экономическим статусом</a:t>
            </a:r>
          </a:p>
        </p:txBody>
      </p:sp>
      <p:pic>
        <p:nvPicPr>
          <p:cNvPr id="8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36941"/>
            <a:ext cx="1088234" cy="88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Шестиугольник 10"/>
          <p:cNvSpPr/>
          <p:nvPr/>
        </p:nvSpPr>
        <p:spPr>
          <a:xfrm>
            <a:off x="132824" y="1021715"/>
            <a:ext cx="1990904" cy="558394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cap="small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АНО «Стандарты социального питания»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4067945" y="1021715"/>
            <a:ext cx="1296144" cy="558394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cap="small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ОО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5610908" y="1002194"/>
            <a:ext cx="1481372" cy="558394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cap="small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УЭТК СГУ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3829392" y="427082"/>
            <a:ext cx="477107" cy="1005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Шестиугольник 18"/>
          <p:cNvSpPr/>
          <p:nvPr/>
        </p:nvSpPr>
        <p:spPr>
          <a:xfrm>
            <a:off x="2271441" y="1002194"/>
            <a:ext cx="1676810" cy="558394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cap="small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МАУ ЦДОД «СИБ»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959814">
            <a:off x="5330019" y="1130669"/>
            <a:ext cx="361497" cy="98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Шестиугольник 20"/>
          <p:cNvSpPr/>
          <p:nvPr/>
        </p:nvSpPr>
        <p:spPr>
          <a:xfrm>
            <a:off x="7280544" y="987760"/>
            <a:ext cx="1481372" cy="558394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cap="small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«Рациональ РУС»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959814">
            <a:off x="1975121" y="1151640"/>
            <a:ext cx="361497" cy="98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6875731" y="427082"/>
            <a:ext cx="477107" cy="1005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Скругленный прямоугольник 22"/>
          <p:cNvSpPr/>
          <p:nvPr/>
        </p:nvSpPr>
        <p:spPr>
          <a:xfrm>
            <a:off x="4570449" y="4426707"/>
            <a:ext cx="4279831" cy="14203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Ежегодный городской конкурс «Кулинарный бой» по стандартам </a:t>
            </a:r>
            <a:r>
              <a:rPr lang="en-US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JuniorSkills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4782" y="3670592"/>
            <a:ext cx="1661790" cy="56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3508" y="2780928"/>
            <a:ext cx="8856984" cy="1512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4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1" y="200431"/>
            <a:ext cx="1944215" cy="157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5058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5648</TotalTime>
  <Words>369</Words>
  <Application>Microsoft Office PowerPoint</Application>
  <PresentationFormat>Экран (4:3)</PresentationFormat>
  <Paragraphs>68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</vt:lpstr>
      <vt:lpstr>Garamond</vt:lpstr>
      <vt:lpstr>Georgia</vt:lpstr>
      <vt:lpstr>Times New Roman</vt:lpstr>
      <vt:lpstr>Trebuchet MS</vt:lpstr>
      <vt:lpstr>Wingdings</vt:lpstr>
      <vt:lpstr>Воздушный поток</vt:lpstr>
      <vt:lpstr>Особенности профориентационной работы в МО городской округ  город-курорт Сочи  Краснодарского края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подготовке к проведению государственной итоговой аттестации  по образовательным программам основного общего и среднего общего образования в 2015-2016 учебном году в субъекте Российской Федерации</dc:title>
  <dc:creator>user</dc:creator>
  <cp:lastModifiedBy>ТерновыхТ</cp:lastModifiedBy>
  <cp:revision>217</cp:revision>
  <cp:lastPrinted>2021-03-25T15:02:26Z</cp:lastPrinted>
  <dcterms:created xsi:type="dcterms:W3CDTF">2015-09-16T09:30:35Z</dcterms:created>
  <dcterms:modified xsi:type="dcterms:W3CDTF">2022-04-15T14:36:00Z</dcterms:modified>
</cp:coreProperties>
</file>