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sldIdLst>
    <p:sldId id="261" r:id="rId2"/>
    <p:sldId id="1581" r:id="rId3"/>
    <p:sldId id="421" r:id="rId4"/>
    <p:sldId id="441" r:id="rId5"/>
    <p:sldId id="1580" r:id="rId6"/>
    <p:sldId id="1551" r:id="rId7"/>
    <p:sldId id="1583" r:id="rId8"/>
    <p:sldId id="1579" r:id="rId9"/>
    <p:sldId id="1582" r:id="rId10"/>
    <p:sldId id="1577" r:id="rId11"/>
    <p:sldId id="384" r:id="rId12"/>
    <p:sldId id="1578" r:id="rId13"/>
    <p:sldId id="1584" r:id="rId14"/>
    <p:sldId id="1585" r:id="rId15"/>
    <p:sldId id="1586" r:id="rId16"/>
    <p:sldId id="1587" r:id="rId17"/>
    <p:sldId id="1554" r:id="rId18"/>
    <p:sldId id="440" r:id="rId19"/>
    <p:sldId id="393" r:id="rId20"/>
    <p:sldId id="389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0C0"/>
    <a:srgbClr val="C9E8FF"/>
    <a:srgbClr val="9BD4FF"/>
    <a:srgbClr val="E46C0A"/>
    <a:srgbClr val="000000"/>
    <a:srgbClr val="E82828"/>
    <a:srgbClr val="2F7EDD"/>
    <a:srgbClr val="D82028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5262" autoAdjust="0"/>
  </p:normalViewPr>
  <p:slideViewPr>
    <p:cSldViewPr snapToGrid="0">
      <p:cViewPr varScale="1">
        <p:scale>
          <a:sx n="110" d="100"/>
          <a:sy n="110" d="100"/>
        </p:scale>
        <p:origin x="18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49350" y="5514073"/>
            <a:ext cx="5994443" cy="522365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16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7309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097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543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5141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97614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51671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7625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19483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3658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2458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6805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4857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6795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8120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4072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9000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928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elp-fisoko.obrnadzor.gov.ru/pis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pis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fioco.ru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522101" y="3669175"/>
            <a:ext cx="11493661" cy="2458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200" b="1" dirty="0"/>
              <a:t>Информационный </a:t>
            </a:r>
            <a:r>
              <a:rPr lang="ru-RU" sz="3200" b="1" dirty="0" err="1"/>
              <a:t>вебинар</a:t>
            </a:r>
            <a:r>
              <a:rPr lang="ru-RU" sz="3200" b="1" dirty="0"/>
              <a:t> для школьных координаторов региональной оценки по модели </a:t>
            </a:r>
            <a:r>
              <a:rPr lang="en" sz="3200" b="1" dirty="0"/>
              <a:t>PISA: </a:t>
            </a:r>
            <a:r>
              <a:rPr lang="ru-RU" sz="3200" b="1" dirty="0"/>
              <a:t>организационное сопровождение</a:t>
            </a:r>
            <a:endParaRPr lang="ru-RU" sz="4000" b="1" dirty="0"/>
          </a:p>
          <a:p>
            <a:pPr algn="ctr">
              <a:spcAft>
                <a:spcPts val="1200"/>
              </a:spcAft>
            </a:pPr>
            <a:r>
              <a:rPr lang="ru-RU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292575" y="1317961"/>
            <a:ext cx="8822268" cy="2987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программы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Janison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Replay» для проведения проверки устройства (за 3 дня до проведения исследования в ОО):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 школы – для административных действий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сессии (для проведения проверки устройства)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доступа</a:t>
            </a: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482823" y="497674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8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коды исследования для проведения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04464-548F-4981-8514-3770D53610B8}"/>
              </a:ext>
            </a:extLst>
          </p:cNvPr>
          <p:cNvSpPr txBox="1"/>
          <p:nvPr/>
        </p:nvSpPr>
        <p:spPr>
          <a:xfrm>
            <a:off x="3494878" y="3429000"/>
            <a:ext cx="853015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исследования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сессии (необходимо указать на доске)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доступа к тесту (код учащегося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доступа к анкете (код учащегося 2)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ПИН-код школы – для административных действий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B2BC9-F23B-4925-BC48-89E85AFC2B9D}"/>
              </a:ext>
            </a:extLst>
          </p:cNvPr>
          <p:cNvSpPr txBox="1"/>
          <p:nvPr/>
        </p:nvSpPr>
        <p:spPr>
          <a:xfrm>
            <a:off x="266330" y="29917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625BA-6FFB-48F4-8A09-065226CA15A9}"/>
              </a:ext>
            </a:extLst>
          </p:cNvPr>
          <p:cNvSpPr txBox="1"/>
          <p:nvPr/>
        </p:nvSpPr>
        <p:spPr>
          <a:xfrm>
            <a:off x="657541" y="29917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3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033782" y="349744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Инструментарий исследования </a:t>
            </a:r>
            <a:r>
              <a:rPr lang="en-US" sz="28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 </a:t>
            </a:r>
            <a:r>
              <a:rPr lang="ru-RU" sz="28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для школ</a:t>
            </a:r>
            <a:b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0" y="450593"/>
            <a:ext cx="1492991" cy="1618379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3399621-30C7-4798-91C1-9DBFCED96B41}"/>
              </a:ext>
            </a:extLst>
          </p:cNvPr>
          <p:cNvSpPr/>
          <p:nvPr/>
        </p:nvSpPr>
        <p:spPr>
          <a:xfrm>
            <a:off x="2033782" y="1683798"/>
            <a:ext cx="3175819" cy="169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616716-8D61-4E22-8BFD-75D21308D22C}"/>
              </a:ext>
            </a:extLst>
          </p:cNvPr>
          <p:cNvSpPr/>
          <p:nvPr/>
        </p:nvSpPr>
        <p:spPr>
          <a:xfrm>
            <a:off x="1980341" y="3681156"/>
            <a:ext cx="3282700" cy="172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12A8829-E624-4B7F-B903-F58B0AEFFA2A}"/>
              </a:ext>
            </a:extLst>
          </p:cNvPr>
          <p:cNvSpPr/>
          <p:nvPr/>
        </p:nvSpPr>
        <p:spPr>
          <a:xfrm>
            <a:off x="6893169" y="1579837"/>
            <a:ext cx="3912503" cy="1618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(на компьютере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(на компьютере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1F0C98D-0447-4114-A150-C40DC5E234CD}"/>
              </a:ext>
            </a:extLst>
          </p:cNvPr>
          <p:cNvSpPr/>
          <p:nvPr/>
        </p:nvSpPr>
        <p:spPr>
          <a:xfrm>
            <a:off x="6928961" y="3599993"/>
            <a:ext cx="3931627" cy="180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07A18098-5DB2-41D7-BEAB-09F709392AD3}"/>
              </a:ext>
            </a:extLst>
          </p:cNvPr>
          <p:cNvSpPr/>
          <p:nvPr/>
        </p:nvSpPr>
        <p:spPr>
          <a:xfrm>
            <a:off x="5351742" y="4125482"/>
            <a:ext cx="1488518" cy="750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D7CEAD67-1E65-4421-90DC-4919CE6AE19A}"/>
              </a:ext>
            </a:extLst>
          </p:cNvPr>
          <p:cNvSpPr/>
          <p:nvPr/>
        </p:nvSpPr>
        <p:spPr>
          <a:xfrm>
            <a:off x="5298094" y="2116053"/>
            <a:ext cx="1488519" cy="750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2" name="Rectangle 62">
            <a:extLst>
              <a:ext uri="{FF2B5EF4-FFF2-40B4-BE49-F238E27FC236}">
                <a16:creationId xmlns:a16="http://schemas.microsoft.com/office/drawing/2014/main" id="{CBB0A420-F90C-4743-80F8-B19B1AE7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68">
            <a:extLst>
              <a:ext uri="{FF2B5EF4-FFF2-40B4-BE49-F238E27FC236}">
                <a16:creationId xmlns:a16="http://schemas.microsoft.com/office/drawing/2014/main" id="{014EE21C-3C56-4329-821C-29556078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2C75574-4027-495C-9B53-6B50B3F4D794}"/>
              </a:ext>
            </a:extLst>
          </p:cNvPr>
          <p:cNvSpPr/>
          <p:nvPr/>
        </p:nvSpPr>
        <p:spPr>
          <a:xfrm>
            <a:off x="2507226" y="956616"/>
            <a:ext cx="991091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исследования выполняют задания на компьютере</a:t>
            </a:r>
            <a:endParaRPr lang="ru-RU" sz="1100" b="1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C80994-CB4D-44C7-85B4-CFCB72BC26B7}"/>
              </a:ext>
            </a:extLst>
          </p:cNvPr>
          <p:cNvSpPr/>
          <p:nvPr/>
        </p:nvSpPr>
        <p:spPr>
          <a:xfrm>
            <a:off x="1980341" y="5803724"/>
            <a:ext cx="9552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(2 часа) + анкетирование (≈ 30 минут).</a:t>
            </a:r>
          </a:p>
        </p:txBody>
      </p:sp>
    </p:spTree>
    <p:extLst>
      <p:ext uri="{BB962C8B-B14F-4D97-AF65-F5344CB8AC3E}">
        <p14:creationId xmlns:p14="http://schemas.microsoft.com/office/powerpoint/2010/main" val="14489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482823" y="497674"/>
            <a:ext cx="8937652" cy="433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расчет времени проведения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964821" y="1698858"/>
            <a:ext cx="871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8F362B1-6B93-47C5-9FE3-77F32550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42905"/>
              </p:ext>
            </p:extLst>
          </p:nvPr>
        </p:nvGraphicFramePr>
        <p:xfrm>
          <a:off x="2150531" y="1199291"/>
          <a:ext cx="9869404" cy="54397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21564">
                  <a:extLst>
                    <a:ext uri="{9D8B030D-6E8A-4147-A177-3AD203B41FA5}">
                      <a16:colId xmlns:a16="http://schemas.microsoft.com/office/drawing/2014/main" val="556924542"/>
                    </a:ext>
                  </a:extLst>
                </a:gridCol>
                <a:gridCol w="3747840">
                  <a:extLst>
                    <a:ext uri="{9D8B030D-6E8A-4147-A177-3AD203B41FA5}">
                      <a16:colId xmlns:a16="http://schemas.microsoft.com/office/drawing/2014/main" val="116392188"/>
                    </a:ext>
                  </a:extLst>
                </a:gridCol>
              </a:tblGrid>
              <a:tr h="573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работы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на выполнение работы учащимися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51995"/>
                  </a:ext>
                </a:extLst>
              </a:tr>
              <a:tr h="732775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компьютерного класса (перед первой сессии)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‑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27798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инструкции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«Тестирование»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 (примерно)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33945"/>
                  </a:ext>
                </a:extLst>
              </a:tr>
              <a:tr h="470478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Ввод кода сессии и кода учащегося в программу тестирования и выполнение тренировочных заданий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 (примерно)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317893"/>
                  </a:ext>
                </a:extLst>
              </a:tr>
              <a:tr h="32078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минут (ровно)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79900"/>
                  </a:ext>
                </a:extLst>
              </a:tr>
              <a:tr h="4704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Перерыв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62035"/>
                  </a:ext>
                </a:extLst>
              </a:tr>
              <a:tr h="320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инструкции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«Анкетирование»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 (примерно)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43918"/>
                  </a:ext>
                </a:extLst>
              </a:tr>
              <a:tr h="32078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 (примерно)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89890"/>
                  </a:ext>
                </a:extLst>
              </a:tr>
              <a:tr h="320780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Завершение работы, выход из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 (примерно)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67723"/>
                  </a:ext>
                </a:extLst>
              </a:tr>
              <a:tr h="57347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попыток, загрузка на сервер (после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всех сессий в ОО)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84960"/>
                  </a:ext>
                </a:extLst>
              </a:tr>
              <a:tr h="68433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 (примерно)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2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52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482823" y="497674"/>
            <a:ext cx="8937652" cy="433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Минимальные системные требования 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704178" y="1201708"/>
            <a:ext cx="93157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системные требования 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компьютерам: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система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и выше с пакетом обновления 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ГБ оперативной памяти;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с частотой 1 ГГц;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ГБ свободного места на жестком диске;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работающий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F76FC-1D17-4D60-B65D-E45D8648353B}"/>
              </a:ext>
            </a:extLst>
          </p:cNvPr>
          <p:cNvSpPr txBox="1"/>
          <p:nvPr/>
        </p:nvSpPr>
        <p:spPr>
          <a:xfrm>
            <a:off x="1404036" y="4443815"/>
            <a:ext cx="102645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на компьютере должны быть установлены следующие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Распространяемый пакет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.NET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4.7.2 автономный установщик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50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343705" y="497674"/>
            <a:ext cx="9076770" cy="433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ru-RU" sz="24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Установка приложения «</a:t>
            </a:r>
            <a:r>
              <a:rPr lang="ru-RU" sz="2400" b="1" cap="all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Janison</a:t>
            </a:r>
            <a:r>
              <a:rPr lang="ru-RU" sz="24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Replay </a:t>
            </a:r>
            <a:r>
              <a:rPr lang="ru-RU" sz="2400" b="1" cap="all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Framework</a:t>
            </a:r>
            <a:r>
              <a:rPr lang="ru-RU" sz="24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818162" y="1436924"/>
            <a:ext cx="871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корневой папки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-накопителя запустите программу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Janison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Replay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«Далее».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AD964C-DB06-44CC-A264-A0E3C9111E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49" y="2488082"/>
            <a:ext cx="4539615" cy="315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346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482823" y="497674"/>
            <a:ext cx="8937652" cy="433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Установка приложения «</a:t>
            </a:r>
            <a:r>
              <a:rPr lang="ru-RU" sz="2400" b="1" cap="all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Janison</a:t>
            </a: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 Replay </a:t>
            </a:r>
            <a:r>
              <a:rPr lang="ru-RU" sz="2400" b="1" cap="all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Framework</a:t>
            </a: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964821" y="1698858"/>
            <a:ext cx="871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Дождитесь окончания установки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Janison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Replay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D6710E-3448-4DB0-B927-25157B1986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0" y="2679866"/>
            <a:ext cx="4792980" cy="368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3934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482823" y="497674"/>
            <a:ext cx="8937652" cy="433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Установка приложения «</a:t>
            </a:r>
            <a:r>
              <a:rPr lang="ru-RU" sz="2400" b="1" cap="all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Janison</a:t>
            </a: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 Replay </a:t>
            </a:r>
            <a:r>
              <a:rPr lang="ru-RU" sz="2400" b="1" cap="all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Framework</a:t>
            </a:r>
            <a:r>
              <a:rPr lang="ru-RU" sz="2400" b="1" cap="all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964821" y="1698858"/>
            <a:ext cx="871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AFA6C6-F9C7-4B7A-AB0F-D237F1AC7EAC}"/>
              </a:ext>
            </a:extLst>
          </p:cNvPr>
          <p:cNvSpPr/>
          <p:nvPr/>
        </p:nvSpPr>
        <p:spPr>
          <a:xfrm>
            <a:off x="2706526" y="1594469"/>
            <a:ext cx="8827933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успешной установки программы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Janison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Replay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нажмите на кнопку «Выход».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05015-4EA2-4BDD-B99B-C9BCE8F8B9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79" y="2386781"/>
            <a:ext cx="4724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1827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85852" y="595659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Техническая поддержка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482823" y="4032347"/>
            <a:ext cx="87162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  <a:p>
            <a:r>
              <a:rPr lang="ru-RU" sz="32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Порядок обращения</a:t>
            </a:r>
          </a:p>
          <a:p>
            <a:r>
              <a:rPr lang="ru-RU" sz="4000" dirty="0"/>
              <a:t>ШК </a:t>
            </a:r>
            <a:r>
              <a:rPr lang="en-US" sz="4000" dirty="0">
                <a:sym typeface="Wingdings" pitchFamily="2" charset="2"/>
              </a:rPr>
              <a:t></a:t>
            </a:r>
            <a:r>
              <a:rPr lang="ru-RU" sz="4000" dirty="0">
                <a:sym typeface="Wingdings" pitchFamily="2" charset="2"/>
              </a:rPr>
              <a:t>РК </a:t>
            </a:r>
            <a:r>
              <a:rPr lang="en-US" sz="4000" dirty="0">
                <a:sym typeface="Wingdings" pitchFamily="2" charset="2"/>
              </a:rPr>
              <a:t></a:t>
            </a:r>
            <a:r>
              <a:rPr lang="ru-RU" sz="4000" dirty="0">
                <a:sym typeface="Wingdings" pitchFamily="2" charset="2"/>
              </a:rPr>
              <a:t>НЦИ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9C1A5-6D1D-43BE-B298-76FA5EF98C08}"/>
              </a:ext>
            </a:extLst>
          </p:cNvPr>
          <p:cNvSpPr txBox="1"/>
          <p:nvPr/>
        </p:nvSpPr>
        <p:spPr>
          <a:xfrm>
            <a:off x="2419987" y="1222323"/>
            <a:ext cx="80734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http://help-fisoko.obrnadzor.gov.ru/pisa/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help2019@fioco.ru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5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Официальный сайт: </a:t>
            </a:r>
            <a:r>
              <a:rPr lang="en-US" sz="2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https://fioco.ru/pisa</a:t>
            </a:r>
            <a:b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20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E01EE3-A95D-4321-88E3-A6F48980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779" y="1780146"/>
            <a:ext cx="9379974" cy="46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8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Информационные материалы о международных сопоставительных исследованиях</a:t>
            </a:r>
            <a:endParaRPr lang="ru-RU" sz="20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047D1-B6E3-4943-82E6-621B62E6230F}"/>
              </a:ext>
            </a:extLst>
          </p:cNvPr>
          <p:cNvSpPr txBox="1"/>
          <p:nvPr/>
        </p:nvSpPr>
        <p:spPr>
          <a:xfrm>
            <a:off x="2150532" y="2644877"/>
            <a:ext cx="948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AA73A-E151-43F7-8D48-DBE7CC56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175" y="2116053"/>
            <a:ext cx="6211998" cy="3401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2A721-C87C-4C0A-A99C-2866AEF4872D}"/>
              </a:ext>
            </a:extLst>
          </p:cNvPr>
          <p:cNvSpPr txBox="1"/>
          <p:nvPr/>
        </p:nvSpPr>
        <p:spPr>
          <a:xfrm>
            <a:off x="2546555" y="1130710"/>
            <a:ext cx="74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5"/>
              </a:rPr>
              <a:t>Официальный сайт ФГБУ «ФИОКО»: </a:t>
            </a:r>
            <a:r>
              <a:rPr lang="en-US" dirty="0">
                <a:hlinkClick r:id="rId5"/>
              </a:rPr>
              <a:t>https://www.fioco.ru/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83EB2-E7C9-4AC6-B31B-CBB248893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43717"/>
            <a:ext cx="5991142" cy="29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3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379217" y="31731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по модели </a:t>
            </a:r>
            <a:r>
              <a:rPr lang="en-US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8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521110" y="-2434143"/>
            <a:ext cx="11228437" cy="36933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C4E58-992C-4066-BC99-A30A37C2E627}"/>
              </a:ext>
            </a:extLst>
          </p:cNvPr>
          <p:cNvSpPr txBox="1"/>
          <p:nvPr/>
        </p:nvSpPr>
        <p:spPr>
          <a:xfrm>
            <a:off x="2379217" y="1960521"/>
            <a:ext cx="3239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субъектов 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A9350-10E9-474F-8746-75C7C4BA039E}"/>
              </a:ext>
            </a:extLst>
          </p:cNvPr>
          <p:cNvSpPr txBox="1"/>
          <p:nvPr/>
        </p:nvSpPr>
        <p:spPr>
          <a:xfrm>
            <a:off x="7142673" y="1949595"/>
            <a:ext cx="30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субъекта РФ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D8BA1-DBB8-4FC9-8C57-F9F2C60B734D}"/>
              </a:ext>
            </a:extLst>
          </p:cNvPr>
          <p:cNvSpPr txBox="1"/>
          <p:nvPr/>
        </p:nvSpPr>
        <p:spPr>
          <a:xfrm>
            <a:off x="7146274" y="3545730"/>
            <a:ext cx="336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≈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 обучающихся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58B442-4810-4398-BD26-7C03998348C5}"/>
              </a:ext>
            </a:extLst>
          </p:cNvPr>
          <p:cNvSpPr txBox="1"/>
          <p:nvPr/>
        </p:nvSpPr>
        <p:spPr>
          <a:xfrm>
            <a:off x="2681401" y="3438205"/>
            <a:ext cx="354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≈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56 000 обучающихся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F1CA9355-21AA-4F37-80C6-A913E4D738D4}"/>
              </a:ext>
            </a:extLst>
          </p:cNvPr>
          <p:cNvSpPr/>
          <p:nvPr/>
        </p:nvSpPr>
        <p:spPr>
          <a:xfrm rot="5400000">
            <a:off x="3539253" y="2407455"/>
            <a:ext cx="714652" cy="106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ED1B18A-D23F-47E7-B0ED-E60C807344F2}"/>
              </a:ext>
            </a:extLst>
          </p:cNvPr>
          <p:cNvSpPr/>
          <p:nvPr/>
        </p:nvSpPr>
        <p:spPr>
          <a:xfrm rot="5400000">
            <a:off x="8304898" y="2552377"/>
            <a:ext cx="714652" cy="106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5" y="279778"/>
            <a:ext cx="1492991" cy="1618379"/>
          </a:xfrm>
          <a:prstGeom prst="rect">
            <a:avLst/>
          </a:prstGeom>
        </p:spPr>
      </p:pic>
      <p:sp>
        <p:nvSpPr>
          <p:cNvPr id="4" name="CustomShape 2"/>
          <p:cNvSpPr/>
          <p:nvPr/>
        </p:nvSpPr>
        <p:spPr>
          <a:xfrm>
            <a:off x="1745418" y="0"/>
            <a:ext cx="10292253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800" b="1" cap="all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ru-RU" sz="2800" b="1" cap="all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8A828-1276-6145-9B1E-3308FA569BA8}"/>
              </a:ext>
            </a:extLst>
          </p:cNvPr>
          <p:cNvSpPr/>
          <p:nvPr/>
        </p:nvSpPr>
        <p:spPr>
          <a:xfrm>
            <a:off x="3843544" y="29532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Спасибо за внимание!</a:t>
            </a:r>
            <a:endParaRPr lang="en-US" sz="3200" b="1" cap="all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89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308603" y="375550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Исследование </a:t>
            </a:r>
            <a:r>
              <a:rPr lang="en-US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для школ</a:t>
            </a:r>
            <a:endParaRPr lang="ru-RU" sz="20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56E8CB-00A7-4812-8D1B-5FF46654DEA5}"/>
              </a:ext>
            </a:extLst>
          </p:cNvPr>
          <p:cNvSpPr/>
          <p:nvPr/>
        </p:nvSpPr>
        <p:spPr>
          <a:xfrm>
            <a:off x="1789076" y="3013501"/>
            <a:ext cx="9138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 уже проведено более чем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2200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 мира.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722915-F8CF-4F49-9169-1DE011E22890}"/>
              </a:ext>
            </a:extLst>
          </p:cNvPr>
          <p:cNvSpPr/>
          <p:nvPr/>
        </p:nvSpPr>
        <p:spPr>
          <a:xfrm>
            <a:off x="1895608" y="3993515"/>
            <a:ext cx="9775723" cy="22159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Андорра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Бруней  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Китайская Народная Республика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Колумбия 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Мексика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Объединенные Арабские Эмираты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Соединенные Штаты Америки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7246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Федерация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0C38F-B731-4F1E-882F-812E3DB51BF9}"/>
              </a:ext>
            </a:extLst>
          </p:cNvPr>
          <p:cNvSpPr txBox="1"/>
          <p:nvPr/>
        </p:nvSpPr>
        <p:spPr>
          <a:xfrm>
            <a:off x="2150532" y="1500500"/>
            <a:ext cx="100414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оценки по модели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основано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технологиях и решениях исследования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326359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по модели </a:t>
            </a:r>
            <a:r>
              <a:rPr lang="en-US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28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521110" y="-2434143"/>
            <a:ext cx="11228437" cy="36933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35A9-BA9B-4D12-8B78-BB61B609EA3F}"/>
              </a:ext>
            </a:extLst>
          </p:cNvPr>
          <p:cNvSpPr txBox="1"/>
          <p:nvPr/>
        </p:nvSpPr>
        <p:spPr>
          <a:xfrm>
            <a:off x="2080538" y="1533833"/>
            <a:ext cx="9865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инструментарий исследования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обучение  учителей и тьюторов по поддержке работы учителей с оценкой образовательных результатов по модели PISA в рамках подготовки региональных проектных команд;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Отобраны ОО, которые примут участие в оценке по модели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Отобраны обучающиеся, которые примут участие в оценке по модели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4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150532" y="1054510"/>
            <a:ext cx="9869403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получает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от НЦИ;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 проводит диагностику компьютеров;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совместно со ШК составляют расписание;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направляет расписание в НЦИ;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передает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ШК; 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 принимают участие в обучающем вебинаре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21.10.20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обеспечивает инструктаж ШК;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 вместе с техническим специалистом запускает программу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Janison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Replay» для проведения проверки устройства;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 обеспечивает инструктаж организаторов в аудитории;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28.10.2019 – 15.11.2019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проведение исследования.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021184" y="486401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Важные этапы проведения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-910760" y="321552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Расписание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818162" y="1061541"/>
            <a:ext cx="8716297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сессии в день: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9:00 – 12:30</a:t>
            </a:r>
          </a:p>
          <a:p>
            <a:pPr marL="457200" indent="-457200" algn="just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13:30 – 17:00</a:t>
            </a:r>
          </a:p>
          <a:p>
            <a:pPr marL="514350" indent="-514350" algn="just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ОО несколько компьютерных классов, то нужно проводить сессии одновременно в каждой из этих аудиторий</a:t>
            </a:r>
          </a:p>
          <a:p>
            <a:pPr marL="514350" indent="-514350" algn="just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исследование в течение нескольких дней (подряд)</a:t>
            </a:r>
          </a:p>
          <a:p>
            <a:pPr marL="514350" indent="-514350" algn="just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указать точный адрес проведения исследования в расписании</a:t>
            </a:r>
          </a:p>
          <a:p>
            <a:pPr marL="514350" indent="-514350" algn="just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ОО приняло участие менее 80% отобранных обучающихся, необходимо назначить дополнительную сессию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7078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144007" y="529485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Важные аспекты проведения исследования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626006" y="1560551"/>
            <a:ext cx="871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203FD-F336-4997-A673-98DEB64D45E0}"/>
              </a:ext>
            </a:extLst>
          </p:cNvPr>
          <p:cNvSpPr txBox="1"/>
          <p:nvPr/>
        </p:nvSpPr>
        <p:spPr>
          <a:xfrm>
            <a:off x="2233801" y="1973462"/>
            <a:ext cx="95072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 материалов исследования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следование стандартизированным процедурам проведения международного исследования;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присутствия технического специалиста во время исследования;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строгого контроля со стороны администрации ОО за подготовкой и проведением исследования;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27ABE-DA95-4473-9838-0EB3BCC1D49D}"/>
              </a:ext>
            </a:extLst>
          </p:cNvPr>
          <p:cNvSpPr txBox="1"/>
          <p:nvPr/>
        </p:nvSpPr>
        <p:spPr>
          <a:xfrm>
            <a:off x="3056624" y="5351881"/>
            <a:ext cx="225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Соглашение о неразглашении</a:t>
            </a:r>
          </a:p>
        </p:txBody>
      </p:sp>
    </p:spTree>
    <p:extLst>
      <p:ext uri="{BB962C8B-B14F-4D97-AF65-F5344CB8AC3E}">
        <p14:creationId xmlns:p14="http://schemas.microsoft.com/office/powerpoint/2010/main" val="1120610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26006" y="1371601"/>
            <a:ext cx="9393929" cy="474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144007" y="529485"/>
            <a:ext cx="9680294" cy="41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Важные аспекты проведения исследования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786E-40D2-764B-A732-17ED10A9618F}"/>
              </a:ext>
            </a:extLst>
          </p:cNvPr>
          <p:cNvSpPr txBox="1"/>
          <p:nvPr/>
        </p:nvSpPr>
        <p:spPr>
          <a:xfrm>
            <a:off x="2626006" y="1560551"/>
            <a:ext cx="871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203FD-F336-4997-A673-98DEB64D45E0}"/>
              </a:ext>
            </a:extLst>
          </p:cNvPr>
          <p:cNvSpPr txBox="1"/>
          <p:nvPr/>
        </p:nvSpPr>
        <p:spPr>
          <a:xfrm>
            <a:off x="2396970" y="1973462"/>
            <a:ext cx="95072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проводится в режиме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offline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Сеть Интернет должна быть отключена на протяжении всего периода проведения исследования PISA для школ;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Обязателен администраторский доступ;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остановить работу антивирусных программ и программных межсетевых экранов;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 загрузка данных осуществляется после завершения ВСЕХ сессий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384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749311" y="46380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список материалов оценки по модели </a:t>
            </a:r>
            <a:r>
              <a:rPr lang="en-US" sz="28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PISA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521110" y="-2434143"/>
            <a:ext cx="11228437" cy="36933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35A9-BA9B-4D12-8B78-BB61B609EA3F}"/>
              </a:ext>
            </a:extLst>
          </p:cNvPr>
          <p:cNvSpPr txBox="1"/>
          <p:nvPr/>
        </p:nvSpPr>
        <p:spPr>
          <a:xfrm>
            <a:off x="2287016" y="1565098"/>
            <a:ext cx="913806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-накопители для проведения исследования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школ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-накопителя на каждую ОО, отобранную для проведения исследования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школ);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учащихся, отобранных для исследования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школ;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доступа к исследованию;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участия в исследовании PISA для школ;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 проведения исследования;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неразглашении данных.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BFB8CD-2813-4FB3-AAD5-883C0314A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964" y="5709483"/>
            <a:ext cx="8416012" cy="8900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C385F-98E7-4524-861A-04B66F59BF55}"/>
              </a:ext>
            </a:extLst>
          </p:cNvPr>
          <p:cNvSpPr/>
          <p:nvPr/>
        </p:nvSpPr>
        <p:spPr>
          <a:xfrm>
            <a:off x="8332085" y="5340151"/>
            <a:ext cx="314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кабинет ФИС ОКО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81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14557</TotalTime>
  <Words>796</Words>
  <Application>Microsoft Macintosh PowerPoint</Application>
  <PresentationFormat>Широкоэкранный</PresentationFormat>
  <Paragraphs>149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DejaVu Sans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Ilya Denisenko</cp:lastModifiedBy>
  <cp:revision>707</cp:revision>
  <cp:lastPrinted>2019-06-25T22:16:46Z</cp:lastPrinted>
  <dcterms:created xsi:type="dcterms:W3CDTF">2016-12-17T10:03:25Z</dcterms:created>
  <dcterms:modified xsi:type="dcterms:W3CDTF">2019-10-21T08:45:15Z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