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95" r:id="rId5"/>
    <p:sldId id="428" r:id="rId6"/>
    <p:sldId id="434" r:id="rId7"/>
    <p:sldId id="272" r:id="rId8"/>
    <p:sldId id="429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33"/>
    <a:srgbClr val="CC0099"/>
    <a:srgbClr val="F200B3"/>
    <a:srgbClr val="FF33CC"/>
    <a:srgbClr val="990099"/>
    <a:srgbClr val="FF0066"/>
    <a:srgbClr val="97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651E6-3531-4112-BDB1-40F868CE8D20}" v="20" dt="2021-01-16T18:18:54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Кузнецова" userId="adf94a3f2f60ded5" providerId="LiveId" clId="{EAF651E6-3531-4112-BDB1-40F868CE8D20}"/>
    <pc:docChg chg="custSel modSld">
      <pc:chgData name="Ольга Кузнецова" userId="adf94a3f2f60ded5" providerId="LiveId" clId="{EAF651E6-3531-4112-BDB1-40F868CE8D20}" dt="2021-01-16T18:34:49.491" v="433" actId="20577"/>
      <pc:docMkLst>
        <pc:docMk/>
      </pc:docMkLst>
      <pc:sldChg chg="modSp mod">
        <pc:chgData name="Ольга Кузнецова" userId="adf94a3f2f60ded5" providerId="LiveId" clId="{EAF651E6-3531-4112-BDB1-40F868CE8D20}" dt="2021-01-16T17:18:13.202" v="65" actId="948"/>
        <pc:sldMkLst>
          <pc:docMk/>
          <pc:sldMk cId="2637725885" sldId="266"/>
        </pc:sldMkLst>
        <pc:spChg chg="mod">
          <ac:chgData name="Ольга Кузнецова" userId="adf94a3f2f60ded5" providerId="LiveId" clId="{EAF651E6-3531-4112-BDB1-40F868CE8D20}" dt="2021-01-16T17:18:13.202" v="65" actId="948"/>
          <ac:spMkLst>
            <pc:docMk/>
            <pc:sldMk cId="2637725885" sldId="266"/>
            <ac:spMk id="5" creationId="{00000000-0000-0000-0000-000000000000}"/>
          </ac:spMkLst>
        </pc:spChg>
      </pc:sldChg>
      <pc:sldChg chg="addSp modSp mod">
        <pc:chgData name="Ольга Кузнецова" userId="adf94a3f2f60ded5" providerId="LiveId" clId="{EAF651E6-3531-4112-BDB1-40F868CE8D20}" dt="2021-01-16T18:34:49.491" v="433" actId="20577"/>
        <pc:sldMkLst>
          <pc:docMk/>
          <pc:sldMk cId="620325698" sldId="267"/>
        </pc:sldMkLst>
        <pc:spChg chg="add mod">
          <ac:chgData name="Ольга Кузнецова" userId="adf94a3f2f60ded5" providerId="LiveId" clId="{EAF651E6-3531-4112-BDB1-40F868CE8D20}" dt="2021-01-16T18:22:03.585" v="214" actId="20577"/>
          <ac:spMkLst>
            <pc:docMk/>
            <pc:sldMk cId="620325698" sldId="267"/>
            <ac:spMk id="2" creationId="{587D42CA-A529-4183-8B00-3B938916DB4F}"/>
          </ac:spMkLst>
        </pc:spChg>
        <pc:spChg chg="mod">
          <ac:chgData name="Ольга Кузнецова" userId="adf94a3f2f60ded5" providerId="LiveId" clId="{EAF651E6-3531-4112-BDB1-40F868CE8D20}" dt="2021-01-16T18:16:32.393" v="103" actId="1076"/>
          <ac:spMkLst>
            <pc:docMk/>
            <pc:sldMk cId="620325698" sldId="267"/>
            <ac:spMk id="3" creationId="{00000000-0000-0000-0000-000000000000}"/>
          </ac:spMkLst>
        </pc:spChg>
        <pc:spChg chg="add mod">
          <ac:chgData name="Ольга Кузнецова" userId="adf94a3f2f60ded5" providerId="LiveId" clId="{EAF651E6-3531-4112-BDB1-40F868CE8D20}" dt="2021-01-16T18:31:19.274" v="314" actId="20577"/>
          <ac:spMkLst>
            <pc:docMk/>
            <pc:sldMk cId="620325698" sldId="267"/>
            <ac:spMk id="7" creationId="{D8F4D153-E6FC-44A8-9259-543DE48240A5}"/>
          </ac:spMkLst>
        </pc:spChg>
        <pc:spChg chg="add mod ord">
          <ac:chgData name="Ольга Кузнецова" userId="adf94a3f2f60ded5" providerId="LiveId" clId="{EAF651E6-3531-4112-BDB1-40F868CE8D20}" dt="2021-01-16T18:26:35.053" v="308" actId="20577"/>
          <ac:spMkLst>
            <pc:docMk/>
            <pc:sldMk cId="620325698" sldId="267"/>
            <ac:spMk id="8" creationId="{749701FF-9B88-46F4-BFCF-8747496AC9F1}"/>
          </ac:spMkLst>
        </pc:spChg>
        <pc:spChg chg="add mod">
          <ac:chgData name="Ольга Кузнецова" userId="adf94a3f2f60ded5" providerId="LiveId" clId="{EAF651E6-3531-4112-BDB1-40F868CE8D20}" dt="2021-01-16T18:25:14.645" v="278" actId="313"/>
          <ac:spMkLst>
            <pc:docMk/>
            <pc:sldMk cId="620325698" sldId="267"/>
            <ac:spMk id="9" creationId="{A9DC34E0-52D5-463C-B844-D2D8ECDE9FF4}"/>
          </ac:spMkLst>
        </pc:spChg>
        <pc:spChg chg="add mod">
          <ac:chgData name="Ольга Кузнецова" userId="adf94a3f2f60ded5" providerId="LiveId" clId="{EAF651E6-3531-4112-BDB1-40F868CE8D20}" dt="2021-01-16T18:34:34.997" v="429" actId="20577"/>
          <ac:spMkLst>
            <pc:docMk/>
            <pc:sldMk cId="620325698" sldId="267"/>
            <ac:spMk id="10" creationId="{44E8431F-6264-4C14-9829-D56C2EC2EB31}"/>
          </ac:spMkLst>
        </pc:spChg>
        <pc:spChg chg="add mod ord">
          <ac:chgData name="Ольга Кузнецова" userId="adf94a3f2f60ded5" providerId="LiveId" clId="{EAF651E6-3531-4112-BDB1-40F868CE8D20}" dt="2021-01-16T18:34:49.491" v="433" actId="20577"/>
          <ac:spMkLst>
            <pc:docMk/>
            <pc:sldMk cId="620325698" sldId="267"/>
            <ac:spMk id="11" creationId="{4A3FC217-3845-4541-8A72-0604D3CCFA78}"/>
          </ac:spMkLst>
        </pc:spChg>
        <pc:spChg chg="add mod">
          <ac:chgData name="Ольга Кузнецова" userId="adf94a3f2f60ded5" providerId="LiveId" clId="{EAF651E6-3531-4112-BDB1-40F868CE8D20}" dt="2021-01-16T18:20:06.138" v="158" actId="20577"/>
          <ac:spMkLst>
            <pc:docMk/>
            <pc:sldMk cId="620325698" sldId="267"/>
            <ac:spMk id="12" creationId="{609182AC-B5D9-4FE3-A247-29E407F721BD}"/>
          </ac:spMkLst>
        </pc:spChg>
        <pc:spChg chg="add mod">
          <ac:chgData name="Ольга Кузнецова" userId="adf94a3f2f60ded5" providerId="LiveId" clId="{EAF651E6-3531-4112-BDB1-40F868CE8D20}" dt="2021-01-16T18:20:24.926" v="178" actId="5793"/>
          <ac:spMkLst>
            <pc:docMk/>
            <pc:sldMk cId="620325698" sldId="267"/>
            <ac:spMk id="13" creationId="{026492B9-A45D-4B2F-9EF9-23E0228EB23E}"/>
          </ac:spMkLst>
        </pc:spChg>
        <pc:picChg chg="add mod">
          <ac:chgData name="Ольга Кузнецова" userId="adf94a3f2f60ded5" providerId="LiveId" clId="{EAF651E6-3531-4112-BDB1-40F868CE8D20}" dt="2021-01-16T18:16:45.233" v="106" actId="1076"/>
          <ac:picMkLst>
            <pc:docMk/>
            <pc:sldMk cId="620325698" sldId="267"/>
            <ac:picMk id="1026" creationId="{681E2F39-218C-42A1-A3CB-5967DA7AC9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6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2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8468" y="-14288"/>
            <a:ext cx="12249151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33" y="792943"/>
            <a:ext cx="12256517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6288022" y="214291"/>
            <a:ext cx="5893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『HOMEPPT</a:t>
            </a:r>
            <a:r>
              <a:rPr lang="en-US" altLang="zh-CN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dirty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22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4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3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775855" y="0"/>
            <a:ext cx="5164455" cy="6844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40310" y="0"/>
            <a:ext cx="5651500" cy="6858000"/>
          </a:xfrm>
          <a:prstGeom prst="rect">
            <a:avLst/>
          </a:prstGeom>
          <a:solidFill>
            <a:srgbClr val="FFF5C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630555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800" b="1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инструментов речевого развития детей дошкольного возраста на основе результатов комплексной оценки траектории развития ребенка</a:t>
            </a:r>
            <a:endParaRPr lang="ru-RU" sz="18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января 2021 года </a:t>
            </a:r>
          </a:p>
          <a:p>
            <a:pPr indent="630555" algn="r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0555" algn="r"/>
            <a:r>
              <a:rPr lang="ru-RU" sz="1600" b="1" u="sng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</a:t>
            </a: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 МДОУ № 34 </a:t>
            </a:r>
            <a:endParaRPr lang="ru-RU" sz="16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630555" algn="r"/>
            <a:r>
              <a:rPr lang="ru-RU" sz="1600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Е.В. Прус, старший воспитатель</a:t>
            </a:r>
            <a:endParaRPr lang="ru-RU" sz="16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630555" algn="r"/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О.О. Кузнецова, </a:t>
            </a:r>
            <a:r>
              <a:rPr lang="ru-RU" sz="160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к.п.н</a:t>
            </a: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заведующий</a:t>
            </a:r>
            <a:endParaRPr lang="ru-RU" sz="16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0280" y="763920"/>
            <a:ext cx="7852113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990099"/>
                </a:solidFill>
                <a:latin typeface="Mistral" panose="03090702030407020403" pitchFamily="66" charset="0"/>
              </a:rPr>
              <a:t>               </a:t>
            </a:r>
            <a:r>
              <a:rPr lang="ru-RU" sz="4000" dirty="0">
                <a:solidFill>
                  <a:srgbClr val="92D050"/>
                </a:solidFill>
                <a:latin typeface="Mistral" panose="03090702030407020403" pitchFamily="66" charset="0"/>
              </a:rPr>
              <a:t>Почему эта тема? </a:t>
            </a:r>
          </a:p>
          <a:p>
            <a:pPr marL="0" indent="0" algn="ctr">
              <a:buNone/>
            </a:pPr>
            <a:endParaRPr lang="ru-RU" sz="4000" dirty="0">
              <a:solidFill>
                <a:srgbClr val="990099"/>
              </a:solidFill>
              <a:latin typeface="Mistral" panose="03090702030407020403" pitchFamily="66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E2F39-218C-42A1-A3CB-5967DA7A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42" y="3686956"/>
            <a:ext cx="3626091" cy="26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0462" y="79458"/>
            <a:ext cx="9081476" cy="61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7D42CA-A529-4183-8B00-3B938916DB4F}"/>
              </a:ext>
            </a:extLst>
          </p:cNvPr>
          <p:cNvSpPr/>
          <p:nvPr/>
        </p:nvSpPr>
        <p:spPr>
          <a:xfrm>
            <a:off x="720519" y="2007850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Участие в международном проекте КОТ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F4D153-E6FC-44A8-9259-543DE48240A5}"/>
              </a:ext>
            </a:extLst>
          </p:cNvPr>
          <p:cNvSpPr/>
          <p:nvPr/>
        </p:nvSpPr>
        <p:spPr>
          <a:xfrm>
            <a:off x="8464153" y="1491355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ФГОС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DC34E0-52D5-463C-B844-D2D8ECDE9FF4}"/>
              </a:ext>
            </a:extLst>
          </p:cNvPr>
          <p:cNvSpPr/>
          <p:nvPr/>
        </p:nvSpPr>
        <p:spPr>
          <a:xfrm>
            <a:off x="8718035" y="2801516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200B3"/>
                </a:solidFill>
              </a:rPr>
              <a:t>Неразработанность</a:t>
            </a:r>
            <a:r>
              <a:rPr lang="ru-RU" sz="2400" dirty="0">
                <a:solidFill>
                  <a:srgbClr val="F200B3"/>
                </a:solidFill>
              </a:rPr>
              <a:t> инструментов педагогической диагностики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E8431F-6264-4C14-9829-D56C2EC2EB31}"/>
              </a:ext>
            </a:extLst>
          </p:cNvPr>
          <p:cNvSpPr/>
          <p:nvPr/>
        </p:nvSpPr>
        <p:spPr>
          <a:xfrm>
            <a:off x="834301" y="3647549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Высокий уровень мотивации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9701FF-9B88-46F4-BFCF-8747496AC9F1}"/>
              </a:ext>
            </a:extLst>
          </p:cNvPr>
          <p:cNvSpPr/>
          <p:nvPr/>
        </p:nvSpPr>
        <p:spPr>
          <a:xfrm>
            <a:off x="4621299" y="1406241"/>
            <a:ext cx="4096736" cy="97236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200B3"/>
                </a:solidFill>
              </a:rPr>
              <a:t>Роль речи в развитии личности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3FC217-3845-4541-8A72-0604D3CCFA78}"/>
              </a:ext>
            </a:extLst>
          </p:cNvPr>
          <p:cNvSpPr/>
          <p:nvPr/>
        </p:nvSpPr>
        <p:spPr>
          <a:xfrm>
            <a:off x="8807296" y="4740607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Отсутствие системного подхода к речевому воспитанию дошкольников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9182AC-B5D9-4FE3-A247-29E407F721BD}"/>
              </a:ext>
            </a:extLst>
          </p:cNvPr>
          <p:cNvSpPr/>
          <p:nvPr/>
        </p:nvSpPr>
        <p:spPr>
          <a:xfrm>
            <a:off x="767538" y="1162975"/>
            <a:ext cx="2927487" cy="53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Предпосылки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6492B9-A45D-4B2F-9EF9-23E0228EB23E}"/>
              </a:ext>
            </a:extLst>
          </p:cNvPr>
          <p:cNvSpPr/>
          <p:nvPr/>
        </p:nvSpPr>
        <p:spPr>
          <a:xfrm>
            <a:off x="8375751" y="1162975"/>
            <a:ext cx="3022209" cy="52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Актуальность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1CAA4E-456D-48E5-8035-2DC6AFF71348}"/>
              </a:ext>
            </a:extLst>
          </p:cNvPr>
          <p:cNvSpPr/>
          <p:nvPr/>
        </p:nvSpPr>
        <p:spPr>
          <a:xfrm>
            <a:off x="-81280" y="-149244"/>
            <a:ext cx="12344399" cy="84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607005" y="-223867"/>
            <a:ext cx="784915" cy="987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0A8F65-7A34-441F-8808-23C2320DA41E}"/>
              </a:ext>
            </a:extLst>
          </p:cNvPr>
          <p:cNvSpPr/>
          <p:nvPr/>
        </p:nvSpPr>
        <p:spPr>
          <a:xfrm>
            <a:off x="850702" y="4958027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6203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21766" y="124810"/>
            <a:ext cx="6435137" cy="1498172"/>
            <a:chOff x="4505271" y="465226"/>
            <a:chExt cx="2502985" cy="1219402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5405530" y="769331"/>
              <a:ext cx="1559452" cy="695897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74091 w 2394000"/>
                <a:gd name="connsiteY7" fmla="*/ 750918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74091 w 2394000"/>
                <a:gd name="connsiteY8" fmla="*/ 750918 h 750918"/>
                <a:gd name="connsiteX9" fmla="*/ 0 w 2394000"/>
                <a:gd name="connsiteY9" fmla="*/ 676827 h 750918"/>
                <a:gd name="connsiteX10" fmla="*/ 0 w 2394000"/>
                <a:gd name="connsiteY10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75709 h 750918"/>
                <a:gd name="connsiteX0" fmla="*/ 1253433 w 2319909"/>
                <a:gd name="connsiteY0" fmla="*/ 749300 h 750918"/>
                <a:gd name="connsiteX1" fmla="*/ 0 w 2319909"/>
                <a:gd name="connsiteY1" fmla="*/ 1618 h 750918"/>
                <a:gd name="connsiteX2" fmla="*/ 1761433 w 2319909"/>
                <a:gd name="connsiteY2" fmla="*/ 0 h 750918"/>
                <a:gd name="connsiteX3" fmla="*/ 2245818 w 2319909"/>
                <a:gd name="connsiteY3" fmla="*/ 1618 h 750918"/>
                <a:gd name="connsiteX4" fmla="*/ 2319909 w 2319909"/>
                <a:gd name="connsiteY4" fmla="*/ 75709 h 750918"/>
                <a:gd name="connsiteX5" fmla="*/ 2319909 w 2319909"/>
                <a:gd name="connsiteY5" fmla="*/ 676827 h 750918"/>
                <a:gd name="connsiteX6" fmla="*/ 2245818 w 2319909"/>
                <a:gd name="connsiteY6" fmla="*/ 750918 h 750918"/>
                <a:gd name="connsiteX7" fmla="*/ 1253433 w 2319909"/>
                <a:gd name="connsiteY7" fmla="*/ 749300 h 750918"/>
                <a:gd name="connsiteX0" fmla="*/ 0 w 1066476"/>
                <a:gd name="connsiteY0" fmla="*/ 749300 h 750918"/>
                <a:gd name="connsiteX1" fmla="*/ 508000 w 1066476"/>
                <a:gd name="connsiteY1" fmla="*/ 0 h 750918"/>
                <a:gd name="connsiteX2" fmla="*/ 992385 w 1066476"/>
                <a:gd name="connsiteY2" fmla="*/ 1618 h 750918"/>
                <a:gd name="connsiteX3" fmla="*/ 1066476 w 1066476"/>
                <a:gd name="connsiteY3" fmla="*/ 75709 h 750918"/>
                <a:gd name="connsiteX4" fmla="*/ 1066476 w 1066476"/>
                <a:gd name="connsiteY4" fmla="*/ 676827 h 750918"/>
                <a:gd name="connsiteX5" fmla="*/ 992385 w 1066476"/>
                <a:gd name="connsiteY5" fmla="*/ 750918 h 750918"/>
                <a:gd name="connsiteX6" fmla="*/ 0 w 1066476"/>
                <a:gd name="connsiteY6" fmla="*/ 749300 h 750918"/>
                <a:gd name="connsiteX0" fmla="*/ 0 w 1066476"/>
                <a:gd name="connsiteY0" fmla="*/ 749300 h 750918"/>
                <a:gd name="connsiteX1" fmla="*/ 106636 w 1066476"/>
                <a:gd name="connsiteY1" fmla="*/ 582962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066476"/>
                <a:gd name="connsiteY0" fmla="*/ 749300 h 750918"/>
                <a:gd name="connsiteX1" fmla="*/ 111398 w 1066476"/>
                <a:gd name="connsiteY1" fmla="*/ 585339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149820"/>
                <a:gd name="connsiteY0" fmla="*/ 746923 h 750918"/>
                <a:gd name="connsiteX1" fmla="*/ 194742 w 1149820"/>
                <a:gd name="connsiteY1" fmla="*/ 585339 h 750918"/>
                <a:gd name="connsiteX2" fmla="*/ 591344 w 1149820"/>
                <a:gd name="connsiteY2" fmla="*/ 0 h 750918"/>
                <a:gd name="connsiteX3" fmla="*/ 1075729 w 1149820"/>
                <a:gd name="connsiteY3" fmla="*/ 1618 h 750918"/>
                <a:gd name="connsiteX4" fmla="*/ 1149820 w 1149820"/>
                <a:gd name="connsiteY4" fmla="*/ 75709 h 750918"/>
                <a:gd name="connsiteX5" fmla="*/ 1149820 w 1149820"/>
                <a:gd name="connsiteY5" fmla="*/ 676827 h 750918"/>
                <a:gd name="connsiteX6" fmla="*/ 1075729 w 1149820"/>
                <a:gd name="connsiteY6" fmla="*/ 750918 h 750918"/>
                <a:gd name="connsiteX7" fmla="*/ 0 w 1149820"/>
                <a:gd name="connsiteY7" fmla="*/ 746923 h 750918"/>
                <a:gd name="connsiteX0" fmla="*/ 0 w 1178395"/>
                <a:gd name="connsiteY0" fmla="*/ 746923 h 750918"/>
                <a:gd name="connsiteX1" fmla="*/ 223317 w 1178395"/>
                <a:gd name="connsiteY1" fmla="*/ 585339 h 750918"/>
                <a:gd name="connsiteX2" fmla="*/ 619919 w 1178395"/>
                <a:gd name="connsiteY2" fmla="*/ 0 h 750918"/>
                <a:gd name="connsiteX3" fmla="*/ 1104304 w 1178395"/>
                <a:gd name="connsiteY3" fmla="*/ 1618 h 750918"/>
                <a:gd name="connsiteX4" fmla="*/ 1178395 w 1178395"/>
                <a:gd name="connsiteY4" fmla="*/ 75709 h 750918"/>
                <a:gd name="connsiteX5" fmla="*/ 1178395 w 1178395"/>
                <a:gd name="connsiteY5" fmla="*/ 676827 h 750918"/>
                <a:gd name="connsiteX6" fmla="*/ 1104304 w 1178395"/>
                <a:gd name="connsiteY6" fmla="*/ 750918 h 750918"/>
                <a:gd name="connsiteX7" fmla="*/ 0 w 1178395"/>
                <a:gd name="connsiteY7" fmla="*/ 746923 h 750918"/>
                <a:gd name="connsiteX0" fmla="*/ 0 w 1171251"/>
                <a:gd name="connsiteY0" fmla="*/ 737418 h 750918"/>
                <a:gd name="connsiteX1" fmla="*/ 216173 w 1171251"/>
                <a:gd name="connsiteY1" fmla="*/ 585339 h 750918"/>
                <a:gd name="connsiteX2" fmla="*/ 612775 w 1171251"/>
                <a:gd name="connsiteY2" fmla="*/ 0 h 750918"/>
                <a:gd name="connsiteX3" fmla="*/ 1097160 w 1171251"/>
                <a:gd name="connsiteY3" fmla="*/ 1618 h 750918"/>
                <a:gd name="connsiteX4" fmla="*/ 1171251 w 1171251"/>
                <a:gd name="connsiteY4" fmla="*/ 75709 h 750918"/>
                <a:gd name="connsiteX5" fmla="*/ 1171251 w 1171251"/>
                <a:gd name="connsiteY5" fmla="*/ 676827 h 750918"/>
                <a:gd name="connsiteX6" fmla="*/ 1097160 w 1171251"/>
                <a:gd name="connsiteY6" fmla="*/ 750918 h 750918"/>
                <a:gd name="connsiteX7" fmla="*/ 0 w 1171251"/>
                <a:gd name="connsiteY7" fmla="*/ 737418 h 7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5400096" y="465226"/>
              <a:ext cx="811325" cy="1042928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00050 w 933450"/>
                <a:gd name="connsiteY11" fmla="*/ 1092200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400050 w 866775"/>
                <a:gd name="connsiteY11" fmla="*/ 1092200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36550 w 866775"/>
                <a:gd name="connsiteY9" fmla="*/ 10699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9525 w 876300"/>
                <a:gd name="connsiteY4" fmla="*/ 45402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286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03225 w 876300"/>
                <a:gd name="connsiteY11" fmla="*/ 108267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386556 w 876300"/>
                <a:gd name="connsiteY11" fmla="*/ 106362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0425 w 876300"/>
                <a:gd name="connsiteY13" fmla="*/ 385763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9950 w 876300"/>
                <a:gd name="connsiteY13" fmla="*/ 376238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3175 h 1125538"/>
                <a:gd name="connsiteX1" fmla="*/ 320675 w 876311"/>
                <a:gd name="connsiteY1" fmla="*/ 114300 h 1125538"/>
                <a:gd name="connsiteX2" fmla="*/ 139700 w 876311"/>
                <a:gd name="connsiteY2" fmla="*/ 273050 h 1125538"/>
                <a:gd name="connsiteX3" fmla="*/ 22225 w 876311"/>
                <a:gd name="connsiteY3" fmla="*/ 396875 h 1125538"/>
                <a:gd name="connsiteX4" fmla="*/ 0 w 876311"/>
                <a:gd name="connsiteY4" fmla="*/ 463550 h 1125538"/>
                <a:gd name="connsiteX5" fmla="*/ 53975 w 876311"/>
                <a:gd name="connsiteY5" fmla="*/ 508000 h 1125538"/>
                <a:gd name="connsiteX6" fmla="*/ 323850 w 876311"/>
                <a:gd name="connsiteY6" fmla="*/ 635000 h 1125538"/>
                <a:gd name="connsiteX7" fmla="*/ 454025 w 876311"/>
                <a:gd name="connsiteY7" fmla="*/ 762000 h 1125538"/>
                <a:gd name="connsiteX8" fmla="*/ 454025 w 876311"/>
                <a:gd name="connsiteY8" fmla="*/ 965200 h 1125538"/>
                <a:gd name="connsiteX9" fmla="*/ 346075 w 876311"/>
                <a:gd name="connsiteY9" fmla="*/ 1073150 h 1125538"/>
                <a:gd name="connsiteX10" fmla="*/ 223838 w 876311"/>
                <a:gd name="connsiteY10" fmla="*/ 1125538 h 1125538"/>
                <a:gd name="connsiteX11" fmla="*/ 422275 w 876311"/>
                <a:gd name="connsiteY11" fmla="*/ 1033463 h 1125538"/>
                <a:gd name="connsiteX12" fmla="*/ 869950 w 876311"/>
                <a:gd name="connsiteY12" fmla="*/ 379413 h 1125538"/>
                <a:gd name="connsiteX13" fmla="*/ 876300 w 876311"/>
                <a:gd name="connsiteY13" fmla="*/ 295275 h 1125538"/>
                <a:gd name="connsiteX14" fmla="*/ 841375 w 876311"/>
                <a:gd name="connsiteY14" fmla="*/ 152400 h 1125538"/>
                <a:gd name="connsiteX15" fmla="*/ 727075 w 876311"/>
                <a:gd name="connsiteY15" fmla="*/ 57150 h 1125538"/>
                <a:gd name="connsiteX16" fmla="*/ 577850 w 876311"/>
                <a:gd name="connsiteY16" fmla="*/ 3175 h 1125538"/>
                <a:gd name="connsiteX17" fmla="*/ 466725 w 876311"/>
                <a:gd name="connsiteY17" fmla="*/ 3175 h 1125538"/>
                <a:gd name="connsiteX0" fmla="*/ 466725 w 876311"/>
                <a:gd name="connsiteY0" fmla="*/ 5357 h 1127720"/>
                <a:gd name="connsiteX1" fmla="*/ 320675 w 876311"/>
                <a:gd name="connsiteY1" fmla="*/ 116482 h 1127720"/>
                <a:gd name="connsiteX2" fmla="*/ 139700 w 876311"/>
                <a:gd name="connsiteY2" fmla="*/ 275232 h 1127720"/>
                <a:gd name="connsiteX3" fmla="*/ 22225 w 876311"/>
                <a:gd name="connsiteY3" fmla="*/ 399057 h 1127720"/>
                <a:gd name="connsiteX4" fmla="*/ 0 w 876311"/>
                <a:gd name="connsiteY4" fmla="*/ 465732 h 1127720"/>
                <a:gd name="connsiteX5" fmla="*/ 53975 w 876311"/>
                <a:gd name="connsiteY5" fmla="*/ 510182 h 1127720"/>
                <a:gd name="connsiteX6" fmla="*/ 323850 w 876311"/>
                <a:gd name="connsiteY6" fmla="*/ 637182 h 1127720"/>
                <a:gd name="connsiteX7" fmla="*/ 454025 w 876311"/>
                <a:gd name="connsiteY7" fmla="*/ 764182 h 1127720"/>
                <a:gd name="connsiteX8" fmla="*/ 454025 w 876311"/>
                <a:gd name="connsiteY8" fmla="*/ 967382 h 1127720"/>
                <a:gd name="connsiteX9" fmla="*/ 346075 w 876311"/>
                <a:gd name="connsiteY9" fmla="*/ 1075332 h 1127720"/>
                <a:gd name="connsiteX10" fmla="*/ 223838 w 876311"/>
                <a:gd name="connsiteY10" fmla="*/ 1127720 h 1127720"/>
                <a:gd name="connsiteX11" fmla="*/ 422275 w 876311"/>
                <a:gd name="connsiteY11" fmla="*/ 1035645 h 1127720"/>
                <a:gd name="connsiteX12" fmla="*/ 869950 w 876311"/>
                <a:gd name="connsiteY12" fmla="*/ 381595 h 1127720"/>
                <a:gd name="connsiteX13" fmla="*/ 876300 w 876311"/>
                <a:gd name="connsiteY13" fmla="*/ 297457 h 1127720"/>
                <a:gd name="connsiteX14" fmla="*/ 841375 w 876311"/>
                <a:gd name="connsiteY14" fmla="*/ 154582 h 1127720"/>
                <a:gd name="connsiteX15" fmla="*/ 727075 w 876311"/>
                <a:gd name="connsiteY15" fmla="*/ 59332 h 1127720"/>
                <a:gd name="connsiteX16" fmla="*/ 577850 w 876311"/>
                <a:gd name="connsiteY16" fmla="*/ 5357 h 1127720"/>
                <a:gd name="connsiteX17" fmla="*/ 466725 w 876311"/>
                <a:gd name="connsiteY17" fmla="*/ 5357 h 1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" name="任意多边形 3"/>
            <p:cNvSpPr/>
            <p:nvPr/>
          </p:nvSpPr>
          <p:spPr bwMode="auto">
            <a:xfrm>
              <a:off x="4505271" y="819597"/>
              <a:ext cx="1371301" cy="692961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rgbClr val="B95011"/>
                </a:gs>
                <a:gs pos="50000">
                  <a:srgbClr val="E5640A"/>
                </a:gs>
                <a:gs pos="100000">
                  <a:srgbClr val="F56C09"/>
                </a:gs>
              </a:gsLst>
              <a:lin ang="8100000" scaled="1"/>
            </a:gradFill>
            <a:ln>
              <a:noFill/>
            </a:ln>
            <a:effectLst>
              <a:innerShdw blurRad="139700" dist="50800">
                <a:srgbClr val="B95011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150" name="TextBox 4"/>
            <p:cNvSpPr txBox="1">
              <a:spLocks noChangeArrowheads="1"/>
            </p:cNvSpPr>
            <p:nvPr/>
          </p:nvSpPr>
          <p:spPr bwMode="auto">
            <a:xfrm>
              <a:off x="4510809" y="857953"/>
              <a:ext cx="1149156" cy="82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Взаимодействие с собой и другими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bg1"/>
                  </a:solidFill>
                </a:rPr>
                <a:t>Саморегуляция</a:t>
              </a:r>
              <a:r>
                <a:rPr lang="ru-RU" sz="1200" dirty="0">
                  <a:solidFill>
                    <a:schemeClr val="bg1"/>
                  </a:solidFill>
                </a:rPr>
                <a:t> и контроль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Социальное и эмоциональное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</a:rPr>
                <a:t> благополучие </a:t>
              </a:r>
            </a:p>
            <a:p>
              <a:pPr eaLnBrk="1" hangingPunct="1"/>
              <a:r>
                <a:rPr lang="ru-RU" sz="1200" dirty="0">
                  <a:solidFill>
                    <a:schemeClr val="bg1"/>
                  </a:solidFill>
                </a:rPr>
                <a:t> </a:t>
              </a:r>
              <a:endParaRPr lang="zh-CN" altLang="en-US" sz="1200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4149" name="TextBox 12"/>
            <p:cNvSpPr txBox="1">
              <a:spLocks noChangeArrowheads="1"/>
            </p:cNvSpPr>
            <p:nvPr/>
          </p:nvSpPr>
          <p:spPr bwMode="auto">
            <a:xfrm>
              <a:off x="5956317" y="917238"/>
              <a:ext cx="1051939" cy="49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lnSpc>
                  <a:spcPts val="2000"/>
                </a:lnSpc>
              </a:pPr>
              <a:r>
                <a:rPr lang="ru-RU" altLang="zh-CN" sz="2133" b="1" dirty="0">
                  <a:solidFill>
                    <a:srgbClr val="F56C09"/>
                  </a:solidFill>
                  <a:latin typeface="Algerian" pitchFamily="82" charset="0"/>
                  <a:ea typeface="DFPLiKingHei-XB" pitchFamily="34" charset="-120"/>
                </a:rPr>
                <a:t>Социально-</a:t>
              </a:r>
            </a:p>
            <a:p>
              <a:pPr eaLnBrk="1" hangingPunct="1">
                <a:lnSpc>
                  <a:spcPts val="2000"/>
                </a:lnSpc>
              </a:pPr>
              <a:r>
                <a:rPr lang="ru-RU" altLang="zh-CN" sz="2133" b="1" dirty="0">
                  <a:solidFill>
                    <a:srgbClr val="F56C09"/>
                  </a:solidFill>
                  <a:latin typeface="Algerian" pitchFamily="82" charset="0"/>
                  <a:ea typeface="DFPLiKingHei-XB" pitchFamily="34" charset="-120"/>
                </a:rPr>
                <a:t>коммуникативное</a:t>
              </a:r>
              <a:r>
                <a:rPr lang="ru-RU" altLang="zh-CN" sz="2133" dirty="0">
                  <a:solidFill>
                    <a:srgbClr val="F56C09"/>
                  </a:solidFill>
                  <a:latin typeface="Algerian" pitchFamily="82" charset="0"/>
                  <a:ea typeface="DFPLiKingHei-XB" pitchFamily="34" charset="-120"/>
                </a:rPr>
                <a:t> </a:t>
              </a:r>
              <a:endParaRPr lang="zh-CN" altLang="en-US" sz="2133" dirty="0">
                <a:solidFill>
                  <a:srgbClr val="F56C09"/>
                </a:solidFill>
                <a:latin typeface="Algerian" pitchFamily="82" charset="0"/>
                <a:ea typeface="DFPLiKingHei-XB" pitchFamily="34" charset="-12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02717" y="1387718"/>
            <a:ext cx="5576631" cy="1454094"/>
            <a:chOff x="3791138" y="1590793"/>
            <a:chExt cx="2415372" cy="1090571"/>
          </a:xfrm>
        </p:grpSpPr>
        <p:sp>
          <p:nvSpPr>
            <p:cNvPr id="17" name="圆角矩形 9"/>
            <p:cNvSpPr/>
            <p:nvPr/>
          </p:nvSpPr>
          <p:spPr bwMode="auto">
            <a:xfrm>
              <a:off x="4712552" y="1942717"/>
              <a:ext cx="1464998" cy="696868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74091 w 2394000"/>
                <a:gd name="connsiteY7" fmla="*/ 750918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74091 w 2394000"/>
                <a:gd name="connsiteY8" fmla="*/ 750918 h 750918"/>
                <a:gd name="connsiteX9" fmla="*/ 0 w 2394000"/>
                <a:gd name="connsiteY9" fmla="*/ 676827 h 750918"/>
                <a:gd name="connsiteX10" fmla="*/ 0 w 2394000"/>
                <a:gd name="connsiteY10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75709 h 750918"/>
                <a:gd name="connsiteX0" fmla="*/ 1253433 w 2319909"/>
                <a:gd name="connsiteY0" fmla="*/ 749300 h 750918"/>
                <a:gd name="connsiteX1" fmla="*/ 0 w 2319909"/>
                <a:gd name="connsiteY1" fmla="*/ 1618 h 750918"/>
                <a:gd name="connsiteX2" fmla="*/ 1761433 w 2319909"/>
                <a:gd name="connsiteY2" fmla="*/ 0 h 750918"/>
                <a:gd name="connsiteX3" fmla="*/ 2245818 w 2319909"/>
                <a:gd name="connsiteY3" fmla="*/ 1618 h 750918"/>
                <a:gd name="connsiteX4" fmla="*/ 2319909 w 2319909"/>
                <a:gd name="connsiteY4" fmla="*/ 75709 h 750918"/>
                <a:gd name="connsiteX5" fmla="*/ 2319909 w 2319909"/>
                <a:gd name="connsiteY5" fmla="*/ 676827 h 750918"/>
                <a:gd name="connsiteX6" fmla="*/ 2245818 w 2319909"/>
                <a:gd name="connsiteY6" fmla="*/ 750918 h 750918"/>
                <a:gd name="connsiteX7" fmla="*/ 1253433 w 2319909"/>
                <a:gd name="connsiteY7" fmla="*/ 749300 h 750918"/>
                <a:gd name="connsiteX0" fmla="*/ 0 w 1066476"/>
                <a:gd name="connsiteY0" fmla="*/ 749300 h 750918"/>
                <a:gd name="connsiteX1" fmla="*/ 508000 w 1066476"/>
                <a:gd name="connsiteY1" fmla="*/ 0 h 750918"/>
                <a:gd name="connsiteX2" fmla="*/ 992385 w 1066476"/>
                <a:gd name="connsiteY2" fmla="*/ 1618 h 750918"/>
                <a:gd name="connsiteX3" fmla="*/ 1066476 w 1066476"/>
                <a:gd name="connsiteY3" fmla="*/ 75709 h 750918"/>
                <a:gd name="connsiteX4" fmla="*/ 1066476 w 1066476"/>
                <a:gd name="connsiteY4" fmla="*/ 676827 h 750918"/>
                <a:gd name="connsiteX5" fmla="*/ 992385 w 1066476"/>
                <a:gd name="connsiteY5" fmla="*/ 750918 h 750918"/>
                <a:gd name="connsiteX6" fmla="*/ 0 w 1066476"/>
                <a:gd name="connsiteY6" fmla="*/ 749300 h 750918"/>
                <a:gd name="connsiteX0" fmla="*/ 0 w 1066476"/>
                <a:gd name="connsiteY0" fmla="*/ 749300 h 750918"/>
                <a:gd name="connsiteX1" fmla="*/ 106636 w 1066476"/>
                <a:gd name="connsiteY1" fmla="*/ 582962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066476"/>
                <a:gd name="connsiteY0" fmla="*/ 749300 h 750918"/>
                <a:gd name="connsiteX1" fmla="*/ 111398 w 1066476"/>
                <a:gd name="connsiteY1" fmla="*/ 585339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149820"/>
                <a:gd name="connsiteY0" fmla="*/ 746923 h 750918"/>
                <a:gd name="connsiteX1" fmla="*/ 194742 w 1149820"/>
                <a:gd name="connsiteY1" fmla="*/ 585339 h 750918"/>
                <a:gd name="connsiteX2" fmla="*/ 591344 w 1149820"/>
                <a:gd name="connsiteY2" fmla="*/ 0 h 750918"/>
                <a:gd name="connsiteX3" fmla="*/ 1075729 w 1149820"/>
                <a:gd name="connsiteY3" fmla="*/ 1618 h 750918"/>
                <a:gd name="connsiteX4" fmla="*/ 1149820 w 1149820"/>
                <a:gd name="connsiteY4" fmla="*/ 75709 h 750918"/>
                <a:gd name="connsiteX5" fmla="*/ 1149820 w 1149820"/>
                <a:gd name="connsiteY5" fmla="*/ 676827 h 750918"/>
                <a:gd name="connsiteX6" fmla="*/ 1075729 w 1149820"/>
                <a:gd name="connsiteY6" fmla="*/ 750918 h 750918"/>
                <a:gd name="connsiteX7" fmla="*/ 0 w 1149820"/>
                <a:gd name="connsiteY7" fmla="*/ 746923 h 750918"/>
                <a:gd name="connsiteX0" fmla="*/ 0 w 1178395"/>
                <a:gd name="connsiteY0" fmla="*/ 746923 h 750918"/>
                <a:gd name="connsiteX1" fmla="*/ 223317 w 1178395"/>
                <a:gd name="connsiteY1" fmla="*/ 585339 h 750918"/>
                <a:gd name="connsiteX2" fmla="*/ 619919 w 1178395"/>
                <a:gd name="connsiteY2" fmla="*/ 0 h 750918"/>
                <a:gd name="connsiteX3" fmla="*/ 1104304 w 1178395"/>
                <a:gd name="connsiteY3" fmla="*/ 1618 h 750918"/>
                <a:gd name="connsiteX4" fmla="*/ 1178395 w 1178395"/>
                <a:gd name="connsiteY4" fmla="*/ 75709 h 750918"/>
                <a:gd name="connsiteX5" fmla="*/ 1178395 w 1178395"/>
                <a:gd name="connsiteY5" fmla="*/ 676827 h 750918"/>
                <a:gd name="connsiteX6" fmla="*/ 1104304 w 1178395"/>
                <a:gd name="connsiteY6" fmla="*/ 750918 h 750918"/>
                <a:gd name="connsiteX7" fmla="*/ 0 w 1178395"/>
                <a:gd name="connsiteY7" fmla="*/ 746923 h 750918"/>
                <a:gd name="connsiteX0" fmla="*/ 0 w 1171251"/>
                <a:gd name="connsiteY0" fmla="*/ 737418 h 750918"/>
                <a:gd name="connsiteX1" fmla="*/ 216173 w 1171251"/>
                <a:gd name="connsiteY1" fmla="*/ 585339 h 750918"/>
                <a:gd name="connsiteX2" fmla="*/ 612775 w 1171251"/>
                <a:gd name="connsiteY2" fmla="*/ 0 h 750918"/>
                <a:gd name="connsiteX3" fmla="*/ 1097160 w 1171251"/>
                <a:gd name="connsiteY3" fmla="*/ 1618 h 750918"/>
                <a:gd name="connsiteX4" fmla="*/ 1171251 w 1171251"/>
                <a:gd name="connsiteY4" fmla="*/ 75709 h 750918"/>
                <a:gd name="connsiteX5" fmla="*/ 1171251 w 1171251"/>
                <a:gd name="connsiteY5" fmla="*/ 676827 h 750918"/>
                <a:gd name="connsiteX6" fmla="*/ 1097160 w 1171251"/>
                <a:gd name="connsiteY6" fmla="*/ 750918 h 750918"/>
                <a:gd name="connsiteX7" fmla="*/ 0 w 1171251"/>
                <a:gd name="connsiteY7" fmla="*/ 737418 h 7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8" name="任意多边形 17"/>
            <p:cNvSpPr/>
            <p:nvPr/>
          </p:nvSpPr>
          <p:spPr bwMode="auto">
            <a:xfrm>
              <a:off x="4685963" y="1590793"/>
              <a:ext cx="811325" cy="1044383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00050 w 933450"/>
                <a:gd name="connsiteY11" fmla="*/ 1092200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400050 w 866775"/>
                <a:gd name="connsiteY11" fmla="*/ 1092200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36550 w 866775"/>
                <a:gd name="connsiteY9" fmla="*/ 10699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9525 w 876300"/>
                <a:gd name="connsiteY4" fmla="*/ 45402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286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03225 w 876300"/>
                <a:gd name="connsiteY11" fmla="*/ 108267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386556 w 876300"/>
                <a:gd name="connsiteY11" fmla="*/ 106362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0425 w 876300"/>
                <a:gd name="connsiteY13" fmla="*/ 385763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9950 w 876300"/>
                <a:gd name="connsiteY13" fmla="*/ 376238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3175 h 1125538"/>
                <a:gd name="connsiteX1" fmla="*/ 320675 w 876311"/>
                <a:gd name="connsiteY1" fmla="*/ 114300 h 1125538"/>
                <a:gd name="connsiteX2" fmla="*/ 139700 w 876311"/>
                <a:gd name="connsiteY2" fmla="*/ 273050 h 1125538"/>
                <a:gd name="connsiteX3" fmla="*/ 22225 w 876311"/>
                <a:gd name="connsiteY3" fmla="*/ 396875 h 1125538"/>
                <a:gd name="connsiteX4" fmla="*/ 0 w 876311"/>
                <a:gd name="connsiteY4" fmla="*/ 463550 h 1125538"/>
                <a:gd name="connsiteX5" fmla="*/ 53975 w 876311"/>
                <a:gd name="connsiteY5" fmla="*/ 508000 h 1125538"/>
                <a:gd name="connsiteX6" fmla="*/ 323850 w 876311"/>
                <a:gd name="connsiteY6" fmla="*/ 635000 h 1125538"/>
                <a:gd name="connsiteX7" fmla="*/ 454025 w 876311"/>
                <a:gd name="connsiteY7" fmla="*/ 762000 h 1125538"/>
                <a:gd name="connsiteX8" fmla="*/ 454025 w 876311"/>
                <a:gd name="connsiteY8" fmla="*/ 965200 h 1125538"/>
                <a:gd name="connsiteX9" fmla="*/ 346075 w 876311"/>
                <a:gd name="connsiteY9" fmla="*/ 1073150 h 1125538"/>
                <a:gd name="connsiteX10" fmla="*/ 223838 w 876311"/>
                <a:gd name="connsiteY10" fmla="*/ 1125538 h 1125538"/>
                <a:gd name="connsiteX11" fmla="*/ 422275 w 876311"/>
                <a:gd name="connsiteY11" fmla="*/ 1033463 h 1125538"/>
                <a:gd name="connsiteX12" fmla="*/ 869950 w 876311"/>
                <a:gd name="connsiteY12" fmla="*/ 379413 h 1125538"/>
                <a:gd name="connsiteX13" fmla="*/ 876300 w 876311"/>
                <a:gd name="connsiteY13" fmla="*/ 295275 h 1125538"/>
                <a:gd name="connsiteX14" fmla="*/ 841375 w 876311"/>
                <a:gd name="connsiteY14" fmla="*/ 152400 h 1125538"/>
                <a:gd name="connsiteX15" fmla="*/ 727075 w 876311"/>
                <a:gd name="connsiteY15" fmla="*/ 57150 h 1125538"/>
                <a:gd name="connsiteX16" fmla="*/ 577850 w 876311"/>
                <a:gd name="connsiteY16" fmla="*/ 3175 h 1125538"/>
                <a:gd name="connsiteX17" fmla="*/ 466725 w 876311"/>
                <a:gd name="connsiteY17" fmla="*/ 3175 h 1125538"/>
                <a:gd name="connsiteX0" fmla="*/ 466725 w 876311"/>
                <a:gd name="connsiteY0" fmla="*/ 5357 h 1127720"/>
                <a:gd name="connsiteX1" fmla="*/ 320675 w 876311"/>
                <a:gd name="connsiteY1" fmla="*/ 116482 h 1127720"/>
                <a:gd name="connsiteX2" fmla="*/ 139700 w 876311"/>
                <a:gd name="connsiteY2" fmla="*/ 275232 h 1127720"/>
                <a:gd name="connsiteX3" fmla="*/ 22225 w 876311"/>
                <a:gd name="connsiteY3" fmla="*/ 399057 h 1127720"/>
                <a:gd name="connsiteX4" fmla="*/ 0 w 876311"/>
                <a:gd name="connsiteY4" fmla="*/ 465732 h 1127720"/>
                <a:gd name="connsiteX5" fmla="*/ 53975 w 876311"/>
                <a:gd name="connsiteY5" fmla="*/ 510182 h 1127720"/>
                <a:gd name="connsiteX6" fmla="*/ 323850 w 876311"/>
                <a:gd name="connsiteY6" fmla="*/ 637182 h 1127720"/>
                <a:gd name="connsiteX7" fmla="*/ 454025 w 876311"/>
                <a:gd name="connsiteY7" fmla="*/ 764182 h 1127720"/>
                <a:gd name="connsiteX8" fmla="*/ 454025 w 876311"/>
                <a:gd name="connsiteY8" fmla="*/ 967382 h 1127720"/>
                <a:gd name="connsiteX9" fmla="*/ 346075 w 876311"/>
                <a:gd name="connsiteY9" fmla="*/ 1075332 h 1127720"/>
                <a:gd name="connsiteX10" fmla="*/ 223838 w 876311"/>
                <a:gd name="connsiteY10" fmla="*/ 1127720 h 1127720"/>
                <a:gd name="connsiteX11" fmla="*/ 422275 w 876311"/>
                <a:gd name="connsiteY11" fmla="*/ 1035645 h 1127720"/>
                <a:gd name="connsiteX12" fmla="*/ 869950 w 876311"/>
                <a:gd name="connsiteY12" fmla="*/ 381595 h 1127720"/>
                <a:gd name="connsiteX13" fmla="*/ 876300 w 876311"/>
                <a:gd name="connsiteY13" fmla="*/ 297457 h 1127720"/>
                <a:gd name="connsiteX14" fmla="*/ 841375 w 876311"/>
                <a:gd name="connsiteY14" fmla="*/ 154582 h 1127720"/>
                <a:gd name="connsiteX15" fmla="*/ 727075 w 876311"/>
                <a:gd name="connsiteY15" fmla="*/ 59332 h 1127720"/>
                <a:gd name="connsiteX16" fmla="*/ 577850 w 876311"/>
                <a:gd name="connsiteY16" fmla="*/ 5357 h 1127720"/>
                <a:gd name="connsiteX17" fmla="*/ 466725 w 876311"/>
                <a:gd name="connsiteY17" fmla="*/ 5357 h 1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791138" y="1945659"/>
              <a:ext cx="1371301" cy="693927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rgbClr val="577B27"/>
                </a:gs>
                <a:gs pos="50000">
                  <a:srgbClr val="79AA38"/>
                </a:gs>
                <a:gs pos="100000">
                  <a:srgbClr val="86BA3F"/>
                </a:gs>
              </a:gsLst>
              <a:lin ang="8100000" scaled="1"/>
            </a:gradFill>
            <a:ln>
              <a:noFill/>
            </a:ln>
            <a:effectLst>
              <a:innerShdw blurRad="139700" dist="50800">
                <a:srgbClr val="577B27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137" name="TextBox 21"/>
            <p:cNvSpPr txBox="1">
              <a:spLocks noChangeArrowheads="1"/>
            </p:cNvSpPr>
            <p:nvPr/>
          </p:nvSpPr>
          <p:spPr bwMode="auto">
            <a:xfrm>
              <a:off x="3837094" y="2058116"/>
              <a:ext cx="1130180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Мотивация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Стратегия деятельности 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Математическое образование </a:t>
              </a:r>
            </a:p>
            <a:p>
              <a:pPr eaLnBrk="1" hangingPunct="1"/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136" name="TextBox 20"/>
            <p:cNvSpPr txBox="1">
              <a:spLocks noChangeArrowheads="1"/>
            </p:cNvSpPr>
            <p:nvPr/>
          </p:nvSpPr>
          <p:spPr bwMode="auto">
            <a:xfrm>
              <a:off x="5159535" y="2154689"/>
              <a:ext cx="1046975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altLang="zh-CN" sz="2133" b="1" dirty="0">
                  <a:solidFill>
                    <a:srgbClr val="86BA3F"/>
                  </a:solidFill>
                  <a:latin typeface="Algerian" pitchFamily="82" charset="0"/>
                  <a:ea typeface="DFPLiKingHei-XB" pitchFamily="34" charset="-120"/>
                </a:rPr>
                <a:t>Познавательное </a:t>
              </a:r>
              <a:endParaRPr lang="zh-CN" altLang="en-US" sz="2133" b="1" dirty="0">
                <a:solidFill>
                  <a:srgbClr val="86BA3F"/>
                </a:solidFill>
                <a:latin typeface="Algerian" pitchFamily="82" charset="0"/>
                <a:ea typeface="DFPLiKingHei-XB" pitchFamily="34" charset="-12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42071" y="2806658"/>
            <a:ext cx="4789823" cy="1125714"/>
            <a:chOff x="3075537" y="2723707"/>
            <a:chExt cx="2215868" cy="1048793"/>
          </a:xfrm>
        </p:grpSpPr>
        <p:sp>
          <p:nvSpPr>
            <p:cNvPr id="27" name="圆角矩形 9"/>
            <p:cNvSpPr/>
            <p:nvPr/>
          </p:nvSpPr>
          <p:spPr bwMode="auto">
            <a:xfrm>
              <a:off x="4207012" y="3075632"/>
              <a:ext cx="1084393" cy="696868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74091 w 2394000"/>
                <a:gd name="connsiteY7" fmla="*/ 750918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74091 w 2394000"/>
                <a:gd name="connsiteY8" fmla="*/ 750918 h 750918"/>
                <a:gd name="connsiteX9" fmla="*/ 0 w 2394000"/>
                <a:gd name="connsiteY9" fmla="*/ 676827 h 750918"/>
                <a:gd name="connsiteX10" fmla="*/ 0 w 2394000"/>
                <a:gd name="connsiteY10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75709 h 750918"/>
                <a:gd name="connsiteX0" fmla="*/ 1253433 w 2319909"/>
                <a:gd name="connsiteY0" fmla="*/ 749300 h 750918"/>
                <a:gd name="connsiteX1" fmla="*/ 0 w 2319909"/>
                <a:gd name="connsiteY1" fmla="*/ 1618 h 750918"/>
                <a:gd name="connsiteX2" fmla="*/ 1761433 w 2319909"/>
                <a:gd name="connsiteY2" fmla="*/ 0 h 750918"/>
                <a:gd name="connsiteX3" fmla="*/ 2245818 w 2319909"/>
                <a:gd name="connsiteY3" fmla="*/ 1618 h 750918"/>
                <a:gd name="connsiteX4" fmla="*/ 2319909 w 2319909"/>
                <a:gd name="connsiteY4" fmla="*/ 75709 h 750918"/>
                <a:gd name="connsiteX5" fmla="*/ 2319909 w 2319909"/>
                <a:gd name="connsiteY5" fmla="*/ 676827 h 750918"/>
                <a:gd name="connsiteX6" fmla="*/ 2245818 w 2319909"/>
                <a:gd name="connsiteY6" fmla="*/ 750918 h 750918"/>
                <a:gd name="connsiteX7" fmla="*/ 1253433 w 2319909"/>
                <a:gd name="connsiteY7" fmla="*/ 749300 h 750918"/>
                <a:gd name="connsiteX0" fmla="*/ 0 w 1066476"/>
                <a:gd name="connsiteY0" fmla="*/ 749300 h 750918"/>
                <a:gd name="connsiteX1" fmla="*/ 508000 w 1066476"/>
                <a:gd name="connsiteY1" fmla="*/ 0 h 750918"/>
                <a:gd name="connsiteX2" fmla="*/ 992385 w 1066476"/>
                <a:gd name="connsiteY2" fmla="*/ 1618 h 750918"/>
                <a:gd name="connsiteX3" fmla="*/ 1066476 w 1066476"/>
                <a:gd name="connsiteY3" fmla="*/ 75709 h 750918"/>
                <a:gd name="connsiteX4" fmla="*/ 1066476 w 1066476"/>
                <a:gd name="connsiteY4" fmla="*/ 676827 h 750918"/>
                <a:gd name="connsiteX5" fmla="*/ 992385 w 1066476"/>
                <a:gd name="connsiteY5" fmla="*/ 750918 h 750918"/>
                <a:gd name="connsiteX6" fmla="*/ 0 w 1066476"/>
                <a:gd name="connsiteY6" fmla="*/ 749300 h 750918"/>
                <a:gd name="connsiteX0" fmla="*/ 0 w 1066476"/>
                <a:gd name="connsiteY0" fmla="*/ 749300 h 750918"/>
                <a:gd name="connsiteX1" fmla="*/ 106636 w 1066476"/>
                <a:gd name="connsiteY1" fmla="*/ 582962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066476"/>
                <a:gd name="connsiteY0" fmla="*/ 749300 h 750918"/>
                <a:gd name="connsiteX1" fmla="*/ 111398 w 1066476"/>
                <a:gd name="connsiteY1" fmla="*/ 585339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149820"/>
                <a:gd name="connsiteY0" fmla="*/ 746923 h 750918"/>
                <a:gd name="connsiteX1" fmla="*/ 194742 w 1149820"/>
                <a:gd name="connsiteY1" fmla="*/ 585339 h 750918"/>
                <a:gd name="connsiteX2" fmla="*/ 591344 w 1149820"/>
                <a:gd name="connsiteY2" fmla="*/ 0 h 750918"/>
                <a:gd name="connsiteX3" fmla="*/ 1075729 w 1149820"/>
                <a:gd name="connsiteY3" fmla="*/ 1618 h 750918"/>
                <a:gd name="connsiteX4" fmla="*/ 1149820 w 1149820"/>
                <a:gd name="connsiteY4" fmla="*/ 75709 h 750918"/>
                <a:gd name="connsiteX5" fmla="*/ 1149820 w 1149820"/>
                <a:gd name="connsiteY5" fmla="*/ 676827 h 750918"/>
                <a:gd name="connsiteX6" fmla="*/ 1075729 w 1149820"/>
                <a:gd name="connsiteY6" fmla="*/ 750918 h 750918"/>
                <a:gd name="connsiteX7" fmla="*/ 0 w 1149820"/>
                <a:gd name="connsiteY7" fmla="*/ 746923 h 750918"/>
                <a:gd name="connsiteX0" fmla="*/ 0 w 1178395"/>
                <a:gd name="connsiteY0" fmla="*/ 746923 h 750918"/>
                <a:gd name="connsiteX1" fmla="*/ 223317 w 1178395"/>
                <a:gd name="connsiteY1" fmla="*/ 585339 h 750918"/>
                <a:gd name="connsiteX2" fmla="*/ 619919 w 1178395"/>
                <a:gd name="connsiteY2" fmla="*/ 0 h 750918"/>
                <a:gd name="connsiteX3" fmla="*/ 1104304 w 1178395"/>
                <a:gd name="connsiteY3" fmla="*/ 1618 h 750918"/>
                <a:gd name="connsiteX4" fmla="*/ 1178395 w 1178395"/>
                <a:gd name="connsiteY4" fmla="*/ 75709 h 750918"/>
                <a:gd name="connsiteX5" fmla="*/ 1178395 w 1178395"/>
                <a:gd name="connsiteY5" fmla="*/ 676827 h 750918"/>
                <a:gd name="connsiteX6" fmla="*/ 1104304 w 1178395"/>
                <a:gd name="connsiteY6" fmla="*/ 750918 h 750918"/>
                <a:gd name="connsiteX7" fmla="*/ 0 w 1178395"/>
                <a:gd name="connsiteY7" fmla="*/ 746923 h 750918"/>
                <a:gd name="connsiteX0" fmla="*/ 0 w 1171251"/>
                <a:gd name="connsiteY0" fmla="*/ 737418 h 750918"/>
                <a:gd name="connsiteX1" fmla="*/ 216173 w 1171251"/>
                <a:gd name="connsiteY1" fmla="*/ 585339 h 750918"/>
                <a:gd name="connsiteX2" fmla="*/ 612775 w 1171251"/>
                <a:gd name="connsiteY2" fmla="*/ 0 h 750918"/>
                <a:gd name="connsiteX3" fmla="*/ 1097160 w 1171251"/>
                <a:gd name="connsiteY3" fmla="*/ 1618 h 750918"/>
                <a:gd name="connsiteX4" fmla="*/ 1171251 w 1171251"/>
                <a:gd name="connsiteY4" fmla="*/ 75709 h 750918"/>
                <a:gd name="connsiteX5" fmla="*/ 1171251 w 1171251"/>
                <a:gd name="connsiteY5" fmla="*/ 676827 h 750918"/>
                <a:gd name="connsiteX6" fmla="*/ 1097160 w 1171251"/>
                <a:gd name="connsiteY6" fmla="*/ 750918 h 750918"/>
                <a:gd name="connsiteX7" fmla="*/ 0 w 1171251"/>
                <a:gd name="connsiteY7" fmla="*/ 737418 h 7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3970362" y="2723707"/>
              <a:ext cx="811325" cy="1044383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00050 w 933450"/>
                <a:gd name="connsiteY11" fmla="*/ 1092200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400050 w 866775"/>
                <a:gd name="connsiteY11" fmla="*/ 1092200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36550 w 866775"/>
                <a:gd name="connsiteY9" fmla="*/ 10699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9525 w 876300"/>
                <a:gd name="connsiteY4" fmla="*/ 45402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286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03225 w 876300"/>
                <a:gd name="connsiteY11" fmla="*/ 108267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386556 w 876300"/>
                <a:gd name="connsiteY11" fmla="*/ 106362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0425 w 876300"/>
                <a:gd name="connsiteY13" fmla="*/ 385763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9950 w 876300"/>
                <a:gd name="connsiteY13" fmla="*/ 376238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3175 h 1125538"/>
                <a:gd name="connsiteX1" fmla="*/ 320675 w 876311"/>
                <a:gd name="connsiteY1" fmla="*/ 114300 h 1125538"/>
                <a:gd name="connsiteX2" fmla="*/ 139700 w 876311"/>
                <a:gd name="connsiteY2" fmla="*/ 273050 h 1125538"/>
                <a:gd name="connsiteX3" fmla="*/ 22225 w 876311"/>
                <a:gd name="connsiteY3" fmla="*/ 396875 h 1125538"/>
                <a:gd name="connsiteX4" fmla="*/ 0 w 876311"/>
                <a:gd name="connsiteY4" fmla="*/ 463550 h 1125538"/>
                <a:gd name="connsiteX5" fmla="*/ 53975 w 876311"/>
                <a:gd name="connsiteY5" fmla="*/ 508000 h 1125538"/>
                <a:gd name="connsiteX6" fmla="*/ 323850 w 876311"/>
                <a:gd name="connsiteY6" fmla="*/ 635000 h 1125538"/>
                <a:gd name="connsiteX7" fmla="*/ 454025 w 876311"/>
                <a:gd name="connsiteY7" fmla="*/ 762000 h 1125538"/>
                <a:gd name="connsiteX8" fmla="*/ 454025 w 876311"/>
                <a:gd name="connsiteY8" fmla="*/ 965200 h 1125538"/>
                <a:gd name="connsiteX9" fmla="*/ 346075 w 876311"/>
                <a:gd name="connsiteY9" fmla="*/ 1073150 h 1125538"/>
                <a:gd name="connsiteX10" fmla="*/ 223838 w 876311"/>
                <a:gd name="connsiteY10" fmla="*/ 1125538 h 1125538"/>
                <a:gd name="connsiteX11" fmla="*/ 422275 w 876311"/>
                <a:gd name="connsiteY11" fmla="*/ 1033463 h 1125538"/>
                <a:gd name="connsiteX12" fmla="*/ 869950 w 876311"/>
                <a:gd name="connsiteY12" fmla="*/ 379413 h 1125538"/>
                <a:gd name="connsiteX13" fmla="*/ 876300 w 876311"/>
                <a:gd name="connsiteY13" fmla="*/ 295275 h 1125538"/>
                <a:gd name="connsiteX14" fmla="*/ 841375 w 876311"/>
                <a:gd name="connsiteY14" fmla="*/ 152400 h 1125538"/>
                <a:gd name="connsiteX15" fmla="*/ 727075 w 876311"/>
                <a:gd name="connsiteY15" fmla="*/ 57150 h 1125538"/>
                <a:gd name="connsiteX16" fmla="*/ 577850 w 876311"/>
                <a:gd name="connsiteY16" fmla="*/ 3175 h 1125538"/>
                <a:gd name="connsiteX17" fmla="*/ 466725 w 876311"/>
                <a:gd name="connsiteY17" fmla="*/ 3175 h 1125538"/>
                <a:gd name="connsiteX0" fmla="*/ 466725 w 876311"/>
                <a:gd name="connsiteY0" fmla="*/ 5357 h 1127720"/>
                <a:gd name="connsiteX1" fmla="*/ 320675 w 876311"/>
                <a:gd name="connsiteY1" fmla="*/ 116482 h 1127720"/>
                <a:gd name="connsiteX2" fmla="*/ 139700 w 876311"/>
                <a:gd name="connsiteY2" fmla="*/ 275232 h 1127720"/>
                <a:gd name="connsiteX3" fmla="*/ 22225 w 876311"/>
                <a:gd name="connsiteY3" fmla="*/ 399057 h 1127720"/>
                <a:gd name="connsiteX4" fmla="*/ 0 w 876311"/>
                <a:gd name="connsiteY4" fmla="*/ 465732 h 1127720"/>
                <a:gd name="connsiteX5" fmla="*/ 53975 w 876311"/>
                <a:gd name="connsiteY5" fmla="*/ 510182 h 1127720"/>
                <a:gd name="connsiteX6" fmla="*/ 323850 w 876311"/>
                <a:gd name="connsiteY6" fmla="*/ 637182 h 1127720"/>
                <a:gd name="connsiteX7" fmla="*/ 454025 w 876311"/>
                <a:gd name="connsiteY7" fmla="*/ 764182 h 1127720"/>
                <a:gd name="connsiteX8" fmla="*/ 454025 w 876311"/>
                <a:gd name="connsiteY8" fmla="*/ 967382 h 1127720"/>
                <a:gd name="connsiteX9" fmla="*/ 346075 w 876311"/>
                <a:gd name="connsiteY9" fmla="*/ 1075332 h 1127720"/>
                <a:gd name="connsiteX10" fmla="*/ 223838 w 876311"/>
                <a:gd name="connsiteY10" fmla="*/ 1127720 h 1127720"/>
                <a:gd name="connsiteX11" fmla="*/ 422275 w 876311"/>
                <a:gd name="connsiteY11" fmla="*/ 1035645 h 1127720"/>
                <a:gd name="connsiteX12" fmla="*/ 869950 w 876311"/>
                <a:gd name="connsiteY12" fmla="*/ 381595 h 1127720"/>
                <a:gd name="connsiteX13" fmla="*/ 876300 w 876311"/>
                <a:gd name="connsiteY13" fmla="*/ 297457 h 1127720"/>
                <a:gd name="connsiteX14" fmla="*/ 841375 w 876311"/>
                <a:gd name="connsiteY14" fmla="*/ 154582 h 1127720"/>
                <a:gd name="connsiteX15" fmla="*/ 727075 w 876311"/>
                <a:gd name="connsiteY15" fmla="*/ 59332 h 1127720"/>
                <a:gd name="connsiteX16" fmla="*/ 577850 w 876311"/>
                <a:gd name="connsiteY16" fmla="*/ 5357 h 1127720"/>
                <a:gd name="connsiteX17" fmla="*/ 466725 w 876311"/>
                <a:gd name="connsiteY17" fmla="*/ 5357 h 1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 bwMode="auto">
            <a:xfrm>
              <a:off x="3075537" y="3078573"/>
              <a:ext cx="1371301" cy="693927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rgbClr val="484948"/>
                </a:gs>
                <a:gs pos="50000">
                  <a:srgbClr val="464646"/>
                </a:gs>
                <a:gs pos="100000">
                  <a:srgbClr val="373737"/>
                </a:gs>
              </a:gsLst>
              <a:lin ang="8100000" scaled="1"/>
            </a:gradFill>
            <a:ln>
              <a:noFill/>
            </a:ln>
            <a:effectLst>
              <a:innerShdw blurRad="139700" dist="50800">
                <a:srgbClr val="373737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124" name="TextBox 31"/>
            <p:cNvSpPr txBox="1">
              <a:spLocks noChangeArrowheads="1"/>
            </p:cNvSpPr>
            <p:nvPr/>
          </p:nvSpPr>
          <p:spPr bwMode="auto">
            <a:xfrm>
              <a:off x="3081079" y="3116982"/>
              <a:ext cx="1387973" cy="60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Речевое взаимодействие 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Отношение к речевой деятельности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Грамотность 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123" name="TextBox 30"/>
            <p:cNvSpPr txBox="1">
              <a:spLocks noChangeArrowheads="1"/>
            </p:cNvSpPr>
            <p:nvPr/>
          </p:nvSpPr>
          <p:spPr bwMode="auto">
            <a:xfrm>
              <a:off x="4579728" y="3248353"/>
              <a:ext cx="608067" cy="391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altLang="zh-CN" sz="2133" b="1" dirty="0">
                  <a:solidFill>
                    <a:srgbClr val="484948"/>
                  </a:solidFill>
                  <a:latin typeface="Algerian" pitchFamily="82" charset="0"/>
                  <a:ea typeface="DFPLiKingHei-XB" pitchFamily="34" charset="-120"/>
                </a:rPr>
                <a:t>Речевое</a:t>
              </a:r>
              <a:r>
                <a:rPr lang="ru-RU" altLang="zh-CN" sz="1867" b="1" dirty="0">
                  <a:solidFill>
                    <a:srgbClr val="484948"/>
                  </a:solidFill>
                  <a:latin typeface="Algerian" pitchFamily="82" charset="0"/>
                  <a:ea typeface="DFPLiKingHei-XB" pitchFamily="34" charset="-120"/>
                </a:rPr>
                <a:t> </a:t>
              </a:r>
              <a:endParaRPr lang="zh-CN" altLang="en-US" sz="1867" b="1" dirty="0">
                <a:solidFill>
                  <a:srgbClr val="484948"/>
                </a:solidFill>
                <a:latin typeface="Algerian" pitchFamily="82" charset="0"/>
                <a:ea typeface="DFPLiKingHei-XB" pitchFamily="34" charset="-12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839892" y="3944976"/>
            <a:ext cx="6073913" cy="1251055"/>
            <a:chOff x="2332017" y="3856621"/>
            <a:chExt cx="2731944" cy="1054442"/>
          </a:xfrm>
        </p:grpSpPr>
        <p:sp>
          <p:nvSpPr>
            <p:cNvPr id="37" name="圆角矩形 9"/>
            <p:cNvSpPr/>
            <p:nvPr/>
          </p:nvSpPr>
          <p:spPr bwMode="auto">
            <a:xfrm>
              <a:off x="3147976" y="4208055"/>
              <a:ext cx="1681492" cy="695897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74091 w 2394000"/>
                <a:gd name="connsiteY7" fmla="*/ 750918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74091 w 2394000"/>
                <a:gd name="connsiteY8" fmla="*/ 750918 h 750918"/>
                <a:gd name="connsiteX9" fmla="*/ 0 w 2394000"/>
                <a:gd name="connsiteY9" fmla="*/ 676827 h 750918"/>
                <a:gd name="connsiteX10" fmla="*/ 0 w 2394000"/>
                <a:gd name="connsiteY10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75709 h 750918"/>
                <a:gd name="connsiteX0" fmla="*/ 1253433 w 2319909"/>
                <a:gd name="connsiteY0" fmla="*/ 749300 h 750918"/>
                <a:gd name="connsiteX1" fmla="*/ 0 w 2319909"/>
                <a:gd name="connsiteY1" fmla="*/ 1618 h 750918"/>
                <a:gd name="connsiteX2" fmla="*/ 1761433 w 2319909"/>
                <a:gd name="connsiteY2" fmla="*/ 0 h 750918"/>
                <a:gd name="connsiteX3" fmla="*/ 2245818 w 2319909"/>
                <a:gd name="connsiteY3" fmla="*/ 1618 h 750918"/>
                <a:gd name="connsiteX4" fmla="*/ 2319909 w 2319909"/>
                <a:gd name="connsiteY4" fmla="*/ 75709 h 750918"/>
                <a:gd name="connsiteX5" fmla="*/ 2319909 w 2319909"/>
                <a:gd name="connsiteY5" fmla="*/ 676827 h 750918"/>
                <a:gd name="connsiteX6" fmla="*/ 2245818 w 2319909"/>
                <a:gd name="connsiteY6" fmla="*/ 750918 h 750918"/>
                <a:gd name="connsiteX7" fmla="*/ 1253433 w 2319909"/>
                <a:gd name="connsiteY7" fmla="*/ 749300 h 750918"/>
                <a:gd name="connsiteX0" fmla="*/ 0 w 1066476"/>
                <a:gd name="connsiteY0" fmla="*/ 749300 h 750918"/>
                <a:gd name="connsiteX1" fmla="*/ 508000 w 1066476"/>
                <a:gd name="connsiteY1" fmla="*/ 0 h 750918"/>
                <a:gd name="connsiteX2" fmla="*/ 992385 w 1066476"/>
                <a:gd name="connsiteY2" fmla="*/ 1618 h 750918"/>
                <a:gd name="connsiteX3" fmla="*/ 1066476 w 1066476"/>
                <a:gd name="connsiteY3" fmla="*/ 75709 h 750918"/>
                <a:gd name="connsiteX4" fmla="*/ 1066476 w 1066476"/>
                <a:gd name="connsiteY4" fmla="*/ 676827 h 750918"/>
                <a:gd name="connsiteX5" fmla="*/ 992385 w 1066476"/>
                <a:gd name="connsiteY5" fmla="*/ 750918 h 750918"/>
                <a:gd name="connsiteX6" fmla="*/ 0 w 1066476"/>
                <a:gd name="connsiteY6" fmla="*/ 749300 h 750918"/>
                <a:gd name="connsiteX0" fmla="*/ 0 w 1066476"/>
                <a:gd name="connsiteY0" fmla="*/ 749300 h 750918"/>
                <a:gd name="connsiteX1" fmla="*/ 106636 w 1066476"/>
                <a:gd name="connsiteY1" fmla="*/ 582962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066476"/>
                <a:gd name="connsiteY0" fmla="*/ 749300 h 750918"/>
                <a:gd name="connsiteX1" fmla="*/ 111398 w 1066476"/>
                <a:gd name="connsiteY1" fmla="*/ 585339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149820"/>
                <a:gd name="connsiteY0" fmla="*/ 746923 h 750918"/>
                <a:gd name="connsiteX1" fmla="*/ 194742 w 1149820"/>
                <a:gd name="connsiteY1" fmla="*/ 585339 h 750918"/>
                <a:gd name="connsiteX2" fmla="*/ 591344 w 1149820"/>
                <a:gd name="connsiteY2" fmla="*/ 0 h 750918"/>
                <a:gd name="connsiteX3" fmla="*/ 1075729 w 1149820"/>
                <a:gd name="connsiteY3" fmla="*/ 1618 h 750918"/>
                <a:gd name="connsiteX4" fmla="*/ 1149820 w 1149820"/>
                <a:gd name="connsiteY4" fmla="*/ 75709 h 750918"/>
                <a:gd name="connsiteX5" fmla="*/ 1149820 w 1149820"/>
                <a:gd name="connsiteY5" fmla="*/ 676827 h 750918"/>
                <a:gd name="connsiteX6" fmla="*/ 1075729 w 1149820"/>
                <a:gd name="connsiteY6" fmla="*/ 750918 h 750918"/>
                <a:gd name="connsiteX7" fmla="*/ 0 w 1149820"/>
                <a:gd name="connsiteY7" fmla="*/ 746923 h 750918"/>
                <a:gd name="connsiteX0" fmla="*/ 0 w 1178395"/>
                <a:gd name="connsiteY0" fmla="*/ 746923 h 750918"/>
                <a:gd name="connsiteX1" fmla="*/ 223317 w 1178395"/>
                <a:gd name="connsiteY1" fmla="*/ 585339 h 750918"/>
                <a:gd name="connsiteX2" fmla="*/ 619919 w 1178395"/>
                <a:gd name="connsiteY2" fmla="*/ 0 h 750918"/>
                <a:gd name="connsiteX3" fmla="*/ 1104304 w 1178395"/>
                <a:gd name="connsiteY3" fmla="*/ 1618 h 750918"/>
                <a:gd name="connsiteX4" fmla="*/ 1178395 w 1178395"/>
                <a:gd name="connsiteY4" fmla="*/ 75709 h 750918"/>
                <a:gd name="connsiteX5" fmla="*/ 1178395 w 1178395"/>
                <a:gd name="connsiteY5" fmla="*/ 676827 h 750918"/>
                <a:gd name="connsiteX6" fmla="*/ 1104304 w 1178395"/>
                <a:gd name="connsiteY6" fmla="*/ 750918 h 750918"/>
                <a:gd name="connsiteX7" fmla="*/ 0 w 1178395"/>
                <a:gd name="connsiteY7" fmla="*/ 746923 h 750918"/>
                <a:gd name="connsiteX0" fmla="*/ 0 w 1171251"/>
                <a:gd name="connsiteY0" fmla="*/ 737418 h 750918"/>
                <a:gd name="connsiteX1" fmla="*/ 216173 w 1171251"/>
                <a:gd name="connsiteY1" fmla="*/ 585339 h 750918"/>
                <a:gd name="connsiteX2" fmla="*/ 612775 w 1171251"/>
                <a:gd name="connsiteY2" fmla="*/ 0 h 750918"/>
                <a:gd name="connsiteX3" fmla="*/ 1097160 w 1171251"/>
                <a:gd name="connsiteY3" fmla="*/ 1618 h 750918"/>
                <a:gd name="connsiteX4" fmla="*/ 1171251 w 1171251"/>
                <a:gd name="connsiteY4" fmla="*/ 75709 h 750918"/>
                <a:gd name="connsiteX5" fmla="*/ 1171251 w 1171251"/>
                <a:gd name="connsiteY5" fmla="*/ 676827 h 750918"/>
                <a:gd name="connsiteX6" fmla="*/ 1097160 w 1171251"/>
                <a:gd name="connsiteY6" fmla="*/ 750918 h 750918"/>
                <a:gd name="connsiteX7" fmla="*/ 0 w 1171251"/>
                <a:gd name="connsiteY7" fmla="*/ 737418 h 7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 bwMode="auto">
            <a:xfrm>
              <a:off x="3226249" y="3856621"/>
              <a:ext cx="810787" cy="1042928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00050 w 933450"/>
                <a:gd name="connsiteY11" fmla="*/ 1092200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400050 w 866775"/>
                <a:gd name="connsiteY11" fmla="*/ 1092200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36550 w 866775"/>
                <a:gd name="connsiteY9" fmla="*/ 10699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9525 w 876300"/>
                <a:gd name="connsiteY4" fmla="*/ 45402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286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03225 w 876300"/>
                <a:gd name="connsiteY11" fmla="*/ 108267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386556 w 876300"/>
                <a:gd name="connsiteY11" fmla="*/ 106362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0425 w 876300"/>
                <a:gd name="connsiteY13" fmla="*/ 385763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9950 w 876300"/>
                <a:gd name="connsiteY13" fmla="*/ 376238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3175 h 1125538"/>
                <a:gd name="connsiteX1" fmla="*/ 320675 w 876311"/>
                <a:gd name="connsiteY1" fmla="*/ 114300 h 1125538"/>
                <a:gd name="connsiteX2" fmla="*/ 139700 w 876311"/>
                <a:gd name="connsiteY2" fmla="*/ 273050 h 1125538"/>
                <a:gd name="connsiteX3" fmla="*/ 22225 w 876311"/>
                <a:gd name="connsiteY3" fmla="*/ 396875 h 1125538"/>
                <a:gd name="connsiteX4" fmla="*/ 0 w 876311"/>
                <a:gd name="connsiteY4" fmla="*/ 463550 h 1125538"/>
                <a:gd name="connsiteX5" fmla="*/ 53975 w 876311"/>
                <a:gd name="connsiteY5" fmla="*/ 508000 h 1125538"/>
                <a:gd name="connsiteX6" fmla="*/ 323850 w 876311"/>
                <a:gd name="connsiteY6" fmla="*/ 635000 h 1125538"/>
                <a:gd name="connsiteX7" fmla="*/ 454025 w 876311"/>
                <a:gd name="connsiteY7" fmla="*/ 762000 h 1125538"/>
                <a:gd name="connsiteX8" fmla="*/ 454025 w 876311"/>
                <a:gd name="connsiteY8" fmla="*/ 965200 h 1125538"/>
                <a:gd name="connsiteX9" fmla="*/ 346075 w 876311"/>
                <a:gd name="connsiteY9" fmla="*/ 1073150 h 1125538"/>
                <a:gd name="connsiteX10" fmla="*/ 223838 w 876311"/>
                <a:gd name="connsiteY10" fmla="*/ 1125538 h 1125538"/>
                <a:gd name="connsiteX11" fmla="*/ 422275 w 876311"/>
                <a:gd name="connsiteY11" fmla="*/ 1033463 h 1125538"/>
                <a:gd name="connsiteX12" fmla="*/ 869950 w 876311"/>
                <a:gd name="connsiteY12" fmla="*/ 379413 h 1125538"/>
                <a:gd name="connsiteX13" fmla="*/ 876300 w 876311"/>
                <a:gd name="connsiteY13" fmla="*/ 295275 h 1125538"/>
                <a:gd name="connsiteX14" fmla="*/ 841375 w 876311"/>
                <a:gd name="connsiteY14" fmla="*/ 152400 h 1125538"/>
                <a:gd name="connsiteX15" fmla="*/ 727075 w 876311"/>
                <a:gd name="connsiteY15" fmla="*/ 57150 h 1125538"/>
                <a:gd name="connsiteX16" fmla="*/ 577850 w 876311"/>
                <a:gd name="connsiteY16" fmla="*/ 3175 h 1125538"/>
                <a:gd name="connsiteX17" fmla="*/ 466725 w 876311"/>
                <a:gd name="connsiteY17" fmla="*/ 3175 h 1125538"/>
                <a:gd name="connsiteX0" fmla="*/ 466725 w 876311"/>
                <a:gd name="connsiteY0" fmla="*/ 5357 h 1127720"/>
                <a:gd name="connsiteX1" fmla="*/ 320675 w 876311"/>
                <a:gd name="connsiteY1" fmla="*/ 116482 h 1127720"/>
                <a:gd name="connsiteX2" fmla="*/ 139700 w 876311"/>
                <a:gd name="connsiteY2" fmla="*/ 275232 h 1127720"/>
                <a:gd name="connsiteX3" fmla="*/ 22225 w 876311"/>
                <a:gd name="connsiteY3" fmla="*/ 399057 h 1127720"/>
                <a:gd name="connsiteX4" fmla="*/ 0 w 876311"/>
                <a:gd name="connsiteY4" fmla="*/ 465732 h 1127720"/>
                <a:gd name="connsiteX5" fmla="*/ 53975 w 876311"/>
                <a:gd name="connsiteY5" fmla="*/ 510182 h 1127720"/>
                <a:gd name="connsiteX6" fmla="*/ 323850 w 876311"/>
                <a:gd name="connsiteY6" fmla="*/ 637182 h 1127720"/>
                <a:gd name="connsiteX7" fmla="*/ 454025 w 876311"/>
                <a:gd name="connsiteY7" fmla="*/ 764182 h 1127720"/>
                <a:gd name="connsiteX8" fmla="*/ 454025 w 876311"/>
                <a:gd name="connsiteY8" fmla="*/ 967382 h 1127720"/>
                <a:gd name="connsiteX9" fmla="*/ 346075 w 876311"/>
                <a:gd name="connsiteY9" fmla="*/ 1075332 h 1127720"/>
                <a:gd name="connsiteX10" fmla="*/ 223838 w 876311"/>
                <a:gd name="connsiteY10" fmla="*/ 1127720 h 1127720"/>
                <a:gd name="connsiteX11" fmla="*/ 422275 w 876311"/>
                <a:gd name="connsiteY11" fmla="*/ 1035645 h 1127720"/>
                <a:gd name="connsiteX12" fmla="*/ 869950 w 876311"/>
                <a:gd name="connsiteY12" fmla="*/ 381595 h 1127720"/>
                <a:gd name="connsiteX13" fmla="*/ 876300 w 876311"/>
                <a:gd name="connsiteY13" fmla="*/ 297457 h 1127720"/>
                <a:gd name="connsiteX14" fmla="*/ 841375 w 876311"/>
                <a:gd name="connsiteY14" fmla="*/ 154582 h 1127720"/>
                <a:gd name="connsiteX15" fmla="*/ 727075 w 876311"/>
                <a:gd name="connsiteY15" fmla="*/ 59332 h 1127720"/>
                <a:gd name="connsiteX16" fmla="*/ 577850 w 876311"/>
                <a:gd name="connsiteY16" fmla="*/ 5357 h 1127720"/>
                <a:gd name="connsiteX17" fmla="*/ 466725 w 876311"/>
                <a:gd name="connsiteY17" fmla="*/ 5357 h 1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2332017" y="4210992"/>
              <a:ext cx="1370391" cy="692961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rgbClr val="0E81B5"/>
                </a:gs>
                <a:gs pos="50000">
                  <a:srgbClr val="0F7CAC"/>
                </a:gs>
                <a:gs pos="100000">
                  <a:srgbClr val="0C6892"/>
                </a:gs>
              </a:gsLst>
              <a:lin ang="8100000" scaled="1"/>
            </a:gradFill>
            <a:ln>
              <a:noFill/>
            </a:ln>
            <a:effectLst>
              <a:innerShdw blurRad="139700" dist="50800">
                <a:srgbClr val="0C6892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111" name="TextBox 41"/>
            <p:cNvSpPr txBox="1">
              <a:spLocks noChangeArrowheads="1"/>
            </p:cNvSpPr>
            <p:nvPr/>
          </p:nvSpPr>
          <p:spPr bwMode="auto">
            <a:xfrm>
              <a:off x="2343537" y="4210663"/>
              <a:ext cx="1502341" cy="7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Отношение к творческой </a:t>
              </a:r>
              <a:r>
                <a:rPr lang="ru-RU" altLang="zh-CN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де</a:t>
              </a:r>
              <a:r>
                <a:rPr lang="ru-RU" altLang="zh-CN" sz="1200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ятельности</a:t>
              </a:r>
              <a:r>
                <a:rPr lang="ru-RU" altLang="zh-CN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и</a:t>
              </a:r>
              <a:endParaRPr lang="ru-RU" altLang="zh-CN" sz="12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endParaRP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Музыка и движение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ИЗО и художественное конструирова</a:t>
              </a:r>
              <a:r>
                <a:rPr lang="ru-RU" altLang="zh-CN" sz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ние</a:t>
              </a:r>
            </a:p>
            <a:p>
              <a:pPr marL="228594" indent="-228594" eaLnBrk="1" hangingPunct="1">
                <a:buFont typeface="Arial" panose="020B0604020202020204" pitchFamily="34" charset="0"/>
                <a:buChar char="•"/>
              </a:pPr>
              <a:r>
                <a:rPr lang="ru-RU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Batang" pitchFamily="18" charset="-127"/>
                  <a:cs typeface="Arial" panose="020B0604020202020204" pitchFamily="34" charset="0"/>
                </a:rPr>
                <a:t>Сюжетно-ролевые игры  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110" name="TextBox 40"/>
            <p:cNvSpPr txBox="1">
              <a:spLocks noChangeArrowheads="1"/>
            </p:cNvSpPr>
            <p:nvPr/>
          </p:nvSpPr>
          <p:spPr bwMode="auto">
            <a:xfrm>
              <a:off x="3919084" y="4249347"/>
              <a:ext cx="1144877" cy="63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altLang="zh-CN" sz="2133" b="1" dirty="0">
                  <a:solidFill>
                    <a:srgbClr val="0E81B5"/>
                  </a:solidFill>
                  <a:latin typeface="Algerian" pitchFamily="82" charset="0"/>
                  <a:ea typeface="DFPLiKingHei-XB" pitchFamily="34" charset="-120"/>
                </a:rPr>
                <a:t>Художественно-</a:t>
              </a:r>
            </a:p>
            <a:p>
              <a:pPr eaLnBrk="1" hangingPunct="1"/>
              <a:r>
                <a:rPr lang="ru-RU" altLang="zh-CN" sz="2133" b="1" dirty="0">
                  <a:solidFill>
                    <a:srgbClr val="0E81B5"/>
                  </a:solidFill>
                  <a:latin typeface="Algerian" pitchFamily="82" charset="0"/>
                  <a:ea typeface="DFPLiKingHei-XB" pitchFamily="34" charset="-120"/>
                </a:rPr>
                <a:t>эстетическое </a:t>
              </a:r>
              <a:endParaRPr lang="zh-CN" altLang="en-US" sz="2133" b="1" dirty="0">
                <a:solidFill>
                  <a:srgbClr val="0E81B5"/>
                </a:solidFill>
                <a:latin typeface="Algerian" pitchFamily="82" charset="0"/>
                <a:ea typeface="DFPLiKingHei-XB" pitchFamily="34" charset="-12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86202" y="515911"/>
            <a:ext cx="392035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2667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Аспекты развития ребенка в МДОУ № 34 </a:t>
            </a:r>
            <a:endParaRPr lang="zh-CN" altLang="en-US" sz="2667" dirty="0">
              <a:solidFill>
                <a:schemeClr val="accent6">
                  <a:lumMod val="75000"/>
                </a:schemeClr>
              </a:solidFill>
              <a:latin typeface="Cambria Math" pitchFamily="18" charset="0"/>
            </a:endParaRPr>
          </a:p>
        </p:txBody>
      </p:sp>
      <p:grpSp>
        <p:nvGrpSpPr>
          <p:cNvPr id="49" name="组合 6"/>
          <p:cNvGrpSpPr/>
          <p:nvPr/>
        </p:nvGrpSpPr>
        <p:grpSpPr>
          <a:xfrm>
            <a:off x="635421" y="5191078"/>
            <a:ext cx="5864191" cy="1396443"/>
            <a:chOff x="4505271" y="465226"/>
            <a:chExt cx="2500974" cy="1047332"/>
          </a:xfrm>
        </p:grpSpPr>
        <p:sp>
          <p:nvSpPr>
            <p:cNvPr id="50" name="圆角矩形 9"/>
            <p:cNvSpPr/>
            <p:nvPr/>
          </p:nvSpPr>
          <p:spPr bwMode="auto">
            <a:xfrm>
              <a:off x="5636746" y="816659"/>
              <a:ext cx="1084393" cy="695897"/>
            </a:xfrm>
            <a:custGeom>
              <a:avLst/>
              <a:gdLst>
                <a:gd name="connsiteX0" fmla="*/ 0 w 2394000"/>
                <a:gd name="connsiteY0" fmla="*/ 74091 h 749300"/>
                <a:gd name="connsiteX1" fmla="*/ 74091 w 2394000"/>
                <a:gd name="connsiteY1" fmla="*/ 0 h 749300"/>
                <a:gd name="connsiteX2" fmla="*/ 2319909 w 2394000"/>
                <a:gd name="connsiteY2" fmla="*/ 0 h 749300"/>
                <a:gd name="connsiteX3" fmla="*/ 2394000 w 2394000"/>
                <a:gd name="connsiteY3" fmla="*/ 74091 h 749300"/>
                <a:gd name="connsiteX4" fmla="*/ 2394000 w 2394000"/>
                <a:gd name="connsiteY4" fmla="*/ 675209 h 749300"/>
                <a:gd name="connsiteX5" fmla="*/ 2319909 w 2394000"/>
                <a:gd name="connsiteY5" fmla="*/ 749300 h 749300"/>
                <a:gd name="connsiteX6" fmla="*/ 74091 w 2394000"/>
                <a:gd name="connsiteY6" fmla="*/ 749300 h 749300"/>
                <a:gd name="connsiteX7" fmla="*/ 0 w 2394000"/>
                <a:gd name="connsiteY7" fmla="*/ 675209 h 749300"/>
                <a:gd name="connsiteX8" fmla="*/ 0 w 2394000"/>
                <a:gd name="connsiteY8" fmla="*/ 74091 h 749300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74091 w 2394000"/>
                <a:gd name="connsiteY7" fmla="*/ 750918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74091 w 2394000"/>
                <a:gd name="connsiteY8" fmla="*/ 750918 h 750918"/>
                <a:gd name="connsiteX9" fmla="*/ 0 w 2394000"/>
                <a:gd name="connsiteY9" fmla="*/ 676827 h 750918"/>
                <a:gd name="connsiteX10" fmla="*/ 0 w 2394000"/>
                <a:gd name="connsiteY10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676827 h 750918"/>
                <a:gd name="connsiteX9" fmla="*/ 0 w 2394000"/>
                <a:gd name="connsiteY9" fmla="*/ 75709 h 750918"/>
                <a:gd name="connsiteX0" fmla="*/ 0 w 2394000"/>
                <a:gd name="connsiteY0" fmla="*/ 75709 h 750918"/>
                <a:gd name="connsiteX1" fmla="*/ 74091 w 2394000"/>
                <a:gd name="connsiteY1" fmla="*/ 1618 h 750918"/>
                <a:gd name="connsiteX2" fmla="*/ 1835524 w 2394000"/>
                <a:gd name="connsiteY2" fmla="*/ 0 h 750918"/>
                <a:gd name="connsiteX3" fmla="*/ 2319909 w 2394000"/>
                <a:gd name="connsiteY3" fmla="*/ 1618 h 750918"/>
                <a:gd name="connsiteX4" fmla="*/ 2394000 w 2394000"/>
                <a:gd name="connsiteY4" fmla="*/ 75709 h 750918"/>
                <a:gd name="connsiteX5" fmla="*/ 2394000 w 2394000"/>
                <a:gd name="connsiteY5" fmla="*/ 676827 h 750918"/>
                <a:gd name="connsiteX6" fmla="*/ 2319909 w 2394000"/>
                <a:gd name="connsiteY6" fmla="*/ 750918 h 750918"/>
                <a:gd name="connsiteX7" fmla="*/ 1327524 w 2394000"/>
                <a:gd name="connsiteY7" fmla="*/ 749300 h 750918"/>
                <a:gd name="connsiteX8" fmla="*/ 0 w 2394000"/>
                <a:gd name="connsiteY8" fmla="*/ 75709 h 750918"/>
                <a:gd name="connsiteX0" fmla="*/ 1253433 w 2319909"/>
                <a:gd name="connsiteY0" fmla="*/ 749300 h 750918"/>
                <a:gd name="connsiteX1" fmla="*/ 0 w 2319909"/>
                <a:gd name="connsiteY1" fmla="*/ 1618 h 750918"/>
                <a:gd name="connsiteX2" fmla="*/ 1761433 w 2319909"/>
                <a:gd name="connsiteY2" fmla="*/ 0 h 750918"/>
                <a:gd name="connsiteX3" fmla="*/ 2245818 w 2319909"/>
                <a:gd name="connsiteY3" fmla="*/ 1618 h 750918"/>
                <a:gd name="connsiteX4" fmla="*/ 2319909 w 2319909"/>
                <a:gd name="connsiteY4" fmla="*/ 75709 h 750918"/>
                <a:gd name="connsiteX5" fmla="*/ 2319909 w 2319909"/>
                <a:gd name="connsiteY5" fmla="*/ 676827 h 750918"/>
                <a:gd name="connsiteX6" fmla="*/ 2245818 w 2319909"/>
                <a:gd name="connsiteY6" fmla="*/ 750918 h 750918"/>
                <a:gd name="connsiteX7" fmla="*/ 1253433 w 2319909"/>
                <a:gd name="connsiteY7" fmla="*/ 749300 h 750918"/>
                <a:gd name="connsiteX0" fmla="*/ 0 w 1066476"/>
                <a:gd name="connsiteY0" fmla="*/ 749300 h 750918"/>
                <a:gd name="connsiteX1" fmla="*/ 508000 w 1066476"/>
                <a:gd name="connsiteY1" fmla="*/ 0 h 750918"/>
                <a:gd name="connsiteX2" fmla="*/ 992385 w 1066476"/>
                <a:gd name="connsiteY2" fmla="*/ 1618 h 750918"/>
                <a:gd name="connsiteX3" fmla="*/ 1066476 w 1066476"/>
                <a:gd name="connsiteY3" fmla="*/ 75709 h 750918"/>
                <a:gd name="connsiteX4" fmla="*/ 1066476 w 1066476"/>
                <a:gd name="connsiteY4" fmla="*/ 676827 h 750918"/>
                <a:gd name="connsiteX5" fmla="*/ 992385 w 1066476"/>
                <a:gd name="connsiteY5" fmla="*/ 750918 h 750918"/>
                <a:gd name="connsiteX6" fmla="*/ 0 w 1066476"/>
                <a:gd name="connsiteY6" fmla="*/ 749300 h 750918"/>
                <a:gd name="connsiteX0" fmla="*/ 0 w 1066476"/>
                <a:gd name="connsiteY0" fmla="*/ 749300 h 750918"/>
                <a:gd name="connsiteX1" fmla="*/ 106636 w 1066476"/>
                <a:gd name="connsiteY1" fmla="*/ 582962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066476"/>
                <a:gd name="connsiteY0" fmla="*/ 749300 h 750918"/>
                <a:gd name="connsiteX1" fmla="*/ 111398 w 1066476"/>
                <a:gd name="connsiteY1" fmla="*/ 585339 h 750918"/>
                <a:gd name="connsiteX2" fmla="*/ 508000 w 1066476"/>
                <a:gd name="connsiteY2" fmla="*/ 0 h 750918"/>
                <a:gd name="connsiteX3" fmla="*/ 992385 w 1066476"/>
                <a:gd name="connsiteY3" fmla="*/ 1618 h 750918"/>
                <a:gd name="connsiteX4" fmla="*/ 1066476 w 1066476"/>
                <a:gd name="connsiteY4" fmla="*/ 75709 h 750918"/>
                <a:gd name="connsiteX5" fmla="*/ 1066476 w 1066476"/>
                <a:gd name="connsiteY5" fmla="*/ 676827 h 750918"/>
                <a:gd name="connsiteX6" fmla="*/ 992385 w 1066476"/>
                <a:gd name="connsiteY6" fmla="*/ 750918 h 750918"/>
                <a:gd name="connsiteX7" fmla="*/ 0 w 1066476"/>
                <a:gd name="connsiteY7" fmla="*/ 749300 h 750918"/>
                <a:gd name="connsiteX0" fmla="*/ 0 w 1149820"/>
                <a:gd name="connsiteY0" fmla="*/ 746923 h 750918"/>
                <a:gd name="connsiteX1" fmla="*/ 194742 w 1149820"/>
                <a:gd name="connsiteY1" fmla="*/ 585339 h 750918"/>
                <a:gd name="connsiteX2" fmla="*/ 591344 w 1149820"/>
                <a:gd name="connsiteY2" fmla="*/ 0 h 750918"/>
                <a:gd name="connsiteX3" fmla="*/ 1075729 w 1149820"/>
                <a:gd name="connsiteY3" fmla="*/ 1618 h 750918"/>
                <a:gd name="connsiteX4" fmla="*/ 1149820 w 1149820"/>
                <a:gd name="connsiteY4" fmla="*/ 75709 h 750918"/>
                <a:gd name="connsiteX5" fmla="*/ 1149820 w 1149820"/>
                <a:gd name="connsiteY5" fmla="*/ 676827 h 750918"/>
                <a:gd name="connsiteX6" fmla="*/ 1075729 w 1149820"/>
                <a:gd name="connsiteY6" fmla="*/ 750918 h 750918"/>
                <a:gd name="connsiteX7" fmla="*/ 0 w 1149820"/>
                <a:gd name="connsiteY7" fmla="*/ 746923 h 750918"/>
                <a:gd name="connsiteX0" fmla="*/ 0 w 1178395"/>
                <a:gd name="connsiteY0" fmla="*/ 746923 h 750918"/>
                <a:gd name="connsiteX1" fmla="*/ 223317 w 1178395"/>
                <a:gd name="connsiteY1" fmla="*/ 585339 h 750918"/>
                <a:gd name="connsiteX2" fmla="*/ 619919 w 1178395"/>
                <a:gd name="connsiteY2" fmla="*/ 0 h 750918"/>
                <a:gd name="connsiteX3" fmla="*/ 1104304 w 1178395"/>
                <a:gd name="connsiteY3" fmla="*/ 1618 h 750918"/>
                <a:gd name="connsiteX4" fmla="*/ 1178395 w 1178395"/>
                <a:gd name="connsiteY4" fmla="*/ 75709 h 750918"/>
                <a:gd name="connsiteX5" fmla="*/ 1178395 w 1178395"/>
                <a:gd name="connsiteY5" fmla="*/ 676827 h 750918"/>
                <a:gd name="connsiteX6" fmla="*/ 1104304 w 1178395"/>
                <a:gd name="connsiteY6" fmla="*/ 750918 h 750918"/>
                <a:gd name="connsiteX7" fmla="*/ 0 w 1178395"/>
                <a:gd name="connsiteY7" fmla="*/ 746923 h 750918"/>
                <a:gd name="connsiteX0" fmla="*/ 0 w 1171251"/>
                <a:gd name="connsiteY0" fmla="*/ 737418 h 750918"/>
                <a:gd name="connsiteX1" fmla="*/ 216173 w 1171251"/>
                <a:gd name="connsiteY1" fmla="*/ 585339 h 750918"/>
                <a:gd name="connsiteX2" fmla="*/ 612775 w 1171251"/>
                <a:gd name="connsiteY2" fmla="*/ 0 h 750918"/>
                <a:gd name="connsiteX3" fmla="*/ 1097160 w 1171251"/>
                <a:gd name="connsiteY3" fmla="*/ 1618 h 750918"/>
                <a:gd name="connsiteX4" fmla="*/ 1171251 w 1171251"/>
                <a:gd name="connsiteY4" fmla="*/ 75709 h 750918"/>
                <a:gd name="connsiteX5" fmla="*/ 1171251 w 1171251"/>
                <a:gd name="connsiteY5" fmla="*/ 676827 h 750918"/>
                <a:gd name="connsiteX6" fmla="*/ 1097160 w 1171251"/>
                <a:gd name="connsiteY6" fmla="*/ 750918 h 750918"/>
                <a:gd name="connsiteX7" fmla="*/ 0 w 1171251"/>
                <a:gd name="connsiteY7" fmla="*/ 737418 h 7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251" h="750918">
                  <a:moveTo>
                    <a:pt x="0" y="737418"/>
                  </a:moveTo>
                  <a:lnTo>
                    <a:pt x="216173" y="585339"/>
                  </a:lnTo>
                  <a:lnTo>
                    <a:pt x="612775" y="0"/>
                  </a:lnTo>
                  <a:lnTo>
                    <a:pt x="1097160" y="1618"/>
                  </a:lnTo>
                  <a:cubicBezTo>
                    <a:pt x="1138079" y="1618"/>
                    <a:pt x="1171251" y="34790"/>
                    <a:pt x="1171251" y="75709"/>
                  </a:cubicBezTo>
                  <a:lnTo>
                    <a:pt x="1171251" y="676827"/>
                  </a:lnTo>
                  <a:cubicBezTo>
                    <a:pt x="1171251" y="717746"/>
                    <a:pt x="1138079" y="750918"/>
                    <a:pt x="1097160" y="750918"/>
                  </a:cubicBezTo>
                  <a:lnTo>
                    <a:pt x="0" y="737418"/>
                  </a:lnTo>
                  <a:close/>
                </a:path>
              </a:pathLst>
            </a:cu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5" name="任意多边形 10"/>
            <p:cNvSpPr/>
            <p:nvPr/>
          </p:nvSpPr>
          <p:spPr bwMode="auto">
            <a:xfrm>
              <a:off x="5400096" y="465226"/>
              <a:ext cx="811325" cy="1042928"/>
            </a:xfrm>
            <a:custGeom>
              <a:avLst/>
              <a:gdLst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63550 w 933450"/>
                <a:gd name="connsiteY11" fmla="*/ 1120775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933450"/>
                <a:gd name="connsiteY0" fmla="*/ 0 h 1127125"/>
                <a:gd name="connsiteX1" fmla="*/ 311150 w 933450"/>
                <a:gd name="connsiteY1" fmla="*/ 111125 h 1127125"/>
                <a:gd name="connsiteX2" fmla="*/ 130175 w 933450"/>
                <a:gd name="connsiteY2" fmla="*/ 269875 h 1127125"/>
                <a:gd name="connsiteX3" fmla="*/ 22225 w 933450"/>
                <a:gd name="connsiteY3" fmla="*/ 371475 h 1127125"/>
                <a:gd name="connsiteX4" fmla="*/ 0 w 933450"/>
                <a:gd name="connsiteY4" fmla="*/ 454025 h 1127125"/>
                <a:gd name="connsiteX5" fmla="*/ 44450 w 933450"/>
                <a:gd name="connsiteY5" fmla="*/ 504825 h 1127125"/>
                <a:gd name="connsiteX6" fmla="*/ 327025 w 933450"/>
                <a:gd name="connsiteY6" fmla="*/ 622300 h 1127125"/>
                <a:gd name="connsiteX7" fmla="*/ 463550 w 933450"/>
                <a:gd name="connsiteY7" fmla="*/ 758825 h 1127125"/>
                <a:gd name="connsiteX8" fmla="*/ 463550 w 933450"/>
                <a:gd name="connsiteY8" fmla="*/ 965200 h 1127125"/>
                <a:gd name="connsiteX9" fmla="*/ 355600 w 933450"/>
                <a:gd name="connsiteY9" fmla="*/ 1082675 h 1127125"/>
                <a:gd name="connsiteX10" fmla="*/ 244475 w 933450"/>
                <a:gd name="connsiteY10" fmla="*/ 1127125 h 1127125"/>
                <a:gd name="connsiteX11" fmla="*/ 400050 w 933450"/>
                <a:gd name="connsiteY11" fmla="*/ 1092200 h 1127125"/>
                <a:gd name="connsiteX12" fmla="*/ 933450 w 933450"/>
                <a:gd name="connsiteY12" fmla="*/ 384175 h 1127125"/>
                <a:gd name="connsiteX13" fmla="*/ 841375 w 933450"/>
                <a:gd name="connsiteY13" fmla="*/ 390525 h 1127125"/>
                <a:gd name="connsiteX14" fmla="*/ 866775 w 933450"/>
                <a:gd name="connsiteY14" fmla="*/ 292100 h 1127125"/>
                <a:gd name="connsiteX15" fmla="*/ 831850 w 933450"/>
                <a:gd name="connsiteY15" fmla="*/ 149225 h 1127125"/>
                <a:gd name="connsiteX16" fmla="*/ 717550 w 933450"/>
                <a:gd name="connsiteY16" fmla="*/ 53975 h 1127125"/>
                <a:gd name="connsiteX17" fmla="*/ 568325 w 933450"/>
                <a:gd name="connsiteY17" fmla="*/ 0 h 1127125"/>
                <a:gd name="connsiteX18" fmla="*/ 457200 w 933450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400050 w 866775"/>
                <a:gd name="connsiteY11" fmla="*/ 1092200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27025 w 866775"/>
                <a:gd name="connsiteY6" fmla="*/ 622300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6355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63550 w 866775"/>
                <a:gd name="connsiteY8" fmla="*/ 965200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55600 w 866775"/>
                <a:gd name="connsiteY9" fmla="*/ 10826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57200 w 866775"/>
                <a:gd name="connsiteY0" fmla="*/ 0 h 1127125"/>
                <a:gd name="connsiteX1" fmla="*/ 311150 w 866775"/>
                <a:gd name="connsiteY1" fmla="*/ 111125 h 1127125"/>
                <a:gd name="connsiteX2" fmla="*/ 130175 w 866775"/>
                <a:gd name="connsiteY2" fmla="*/ 269875 h 1127125"/>
                <a:gd name="connsiteX3" fmla="*/ 22225 w 866775"/>
                <a:gd name="connsiteY3" fmla="*/ 371475 h 1127125"/>
                <a:gd name="connsiteX4" fmla="*/ 0 w 866775"/>
                <a:gd name="connsiteY4" fmla="*/ 454025 h 1127125"/>
                <a:gd name="connsiteX5" fmla="*/ 44450 w 866775"/>
                <a:gd name="connsiteY5" fmla="*/ 504825 h 1127125"/>
                <a:gd name="connsiteX6" fmla="*/ 314325 w 866775"/>
                <a:gd name="connsiteY6" fmla="*/ 631825 h 1127125"/>
                <a:gd name="connsiteX7" fmla="*/ 444500 w 866775"/>
                <a:gd name="connsiteY7" fmla="*/ 758825 h 1127125"/>
                <a:gd name="connsiteX8" fmla="*/ 444500 w 866775"/>
                <a:gd name="connsiteY8" fmla="*/ 962025 h 1127125"/>
                <a:gd name="connsiteX9" fmla="*/ 336550 w 866775"/>
                <a:gd name="connsiteY9" fmla="*/ 1069975 h 1127125"/>
                <a:gd name="connsiteX10" fmla="*/ 244475 w 866775"/>
                <a:gd name="connsiteY10" fmla="*/ 1127125 h 1127125"/>
                <a:gd name="connsiteX11" fmla="*/ 393700 w 866775"/>
                <a:gd name="connsiteY11" fmla="*/ 1082675 h 1127125"/>
                <a:gd name="connsiteX12" fmla="*/ 847725 w 866775"/>
                <a:gd name="connsiteY12" fmla="*/ 393700 h 1127125"/>
                <a:gd name="connsiteX13" fmla="*/ 841375 w 866775"/>
                <a:gd name="connsiteY13" fmla="*/ 390525 h 1127125"/>
                <a:gd name="connsiteX14" fmla="*/ 866775 w 866775"/>
                <a:gd name="connsiteY14" fmla="*/ 292100 h 1127125"/>
                <a:gd name="connsiteX15" fmla="*/ 831850 w 866775"/>
                <a:gd name="connsiteY15" fmla="*/ 149225 h 1127125"/>
                <a:gd name="connsiteX16" fmla="*/ 717550 w 866775"/>
                <a:gd name="connsiteY16" fmla="*/ 53975 h 1127125"/>
                <a:gd name="connsiteX17" fmla="*/ 568325 w 866775"/>
                <a:gd name="connsiteY17" fmla="*/ 0 h 1127125"/>
                <a:gd name="connsiteX18" fmla="*/ 457200 w 866775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9525 w 876300"/>
                <a:gd name="connsiteY4" fmla="*/ 45402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0 w 876300"/>
                <a:gd name="connsiteY3" fmla="*/ 396875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540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7125"/>
                <a:gd name="connsiteX1" fmla="*/ 320675 w 876300"/>
                <a:gd name="connsiteY1" fmla="*/ 111125 h 1127125"/>
                <a:gd name="connsiteX2" fmla="*/ 139700 w 876300"/>
                <a:gd name="connsiteY2" fmla="*/ 269875 h 1127125"/>
                <a:gd name="connsiteX3" fmla="*/ 22225 w 876300"/>
                <a:gd name="connsiteY3" fmla="*/ 393700 h 1127125"/>
                <a:gd name="connsiteX4" fmla="*/ 0 w 876300"/>
                <a:gd name="connsiteY4" fmla="*/ 460375 h 1127125"/>
                <a:gd name="connsiteX5" fmla="*/ 53975 w 876300"/>
                <a:gd name="connsiteY5" fmla="*/ 504825 h 1127125"/>
                <a:gd name="connsiteX6" fmla="*/ 323850 w 876300"/>
                <a:gd name="connsiteY6" fmla="*/ 631825 h 1127125"/>
                <a:gd name="connsiteX7" fmla="*/ 454025 w 876300"/>
                <a:gd name="connsiteY7" fmla="*/ 758825 h 1127125"/>
                <a:gd name="connsiteX8" fmla="*/ 454025 w 876300"/>
                <a:gd name="connsiteY8" fmla="*/ 962025 h 1127125"/>
                <a:gd name="connsiteX9" fmla="*/ 346075 w 876300"/>
                <a:gd name="connsiteY9" fmla="*/ 1069975 h 1127125"/>
                <a:gd name="connsiteX10" fmla="*/ 228600 w 876300"/>
                <a:gd name="connsiteY10" fmla="*/ 1127125 h 1127125"/>
                <a:gd name="connsiteX11" fmla="*/ 403225 w 876300"/>
                <a:gd name="connsiteY11" fmla="*/ 1082675 h 1127125"/>
                <a:gd name="connsiteX12" fmla="*/ 857250 w 876300"/>
                <a:gd name="connsiteY12" fmla="*/ 393700 h 1127125"/>
                <a:gd name="connsiteX13" fmla="*/ 850900 w 876300"/>
                <a:gd name="connsiteY13" fmla="*/ 390525 h 1127125"/>
                <a:gd name="connsiteX14" fmla="*/ 876300 w 876300"/>
                <a:gd name="connsiteY14" fmla="*/ 292100 h 1127125"/>
                <a:gd name="connsiteX15" fmla="*/ 841375 w 876300"/>
                <a:gd name="connsiteY15" fmla="*/ 149225 h 1127125"/>
                <a:gd name="connsiteX16" fmla="*/ 727075 w 876300"/>
                <a:gd name="connsiteY16" fmla="*/ 53975 h 1127125"/>
                <a:gd name="connsiteX17" fmla="*/ 577850 w 876300"/>
                <a:gd name="connsiteY17" fmla="*/ 0 h 1127125"/>
                <a:gd name="connsiteX18" fmla="*/ 466725 w 876300"/>
                <a:gd name="connsiteY18" fmla="*/ 0 h 1127125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03225 w 876300"/>
                <a:gd name="connsiteY11" fmla="*/ 108267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386556 w 876300"/>
                <a:gd name="connsiteY11" fmla="*/ 1063625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50900 w 876300"/>
                <a:gd name="connsiteY13" fmla="*/ 390525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0425 w 876300"/>
                <a:gd name="connsiteY13" fmla="*/ 385763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57250 w 876300"/>
                <a:gd name="connsiteY12" fmla="*/ 393700 h 1122363"/>
                <a:gd name="connsiteX13" fmla="*/ 869950 w 876300"/>
                <a:gd name="connsiteY13" fmla="*/ 376238 h 1122363"/>
                <a:gd name="connsiteX14" fmla="*/ 876300 w 876300"/>
                <a:gd name="connsiteY14" fmla="*/ 292100 h 1122363"/>
                <a:gd name="connsiteX15" fmla="*/ 841375 w 876300"/>
                <a:gd name="connsiteY15" fmla="*/ 149225 h 1122363"/>
                <a:gd name="connsiteX16" fmla="*/ 727075 w 876300"/>
                <a:gd name="connsiteY16" fmla="*/ 53975 h 1122363"/>
                <a:gd name="connsiteX17" fmla="*/ 577850 w 876300"/>
                <a:gd name="connsiteY17" fmla="*/ 0 h 1122363"/>
                <a:gd name="connsiteX18" fmla="*/ 466725 w 876300"/>
                <a:gd name="connsiteY18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00"/>
                <a:gd name="connsiteY0" fmla="*/ 0 h 1122363"/>
                <a:gd name="connsiteX1" fmla="*/ 320675 w 876300"/>
                <a:gd name="connsiteY1" fmla="*/ 111125 h 1122363"/>
                <a:gd name="connsiteX2" fmla="*/ 139700 w 876300"/>
                <a:gd name="connsiteY2" fmla="*/ 269875 h 1122363"/>
                <a:gd name="connsiteX3" fmla="*/ 22225 w 876300"/>
                <a:gd name="connsiteY3" fmla="*/ 393700 h 1122363"/>
                <a:gd name="connsiteX4" fmla="*/ 0 w 876300"/>
                <a:gd name="connsiteY4" fmla="*/ 460375 h 1122363"/>
                <a:gd name="connsiteX5" fmla="*/ 53975 w 876300"/>
                <a:gd name="connsiteY5" fmla="*/ 504825 h 1122363"/>
                <a:gd name="connsiteX6" fmla="*/ 323850 w 876300"/>
                <a:gd name="connsiteY6" fmla="*/ 631825 h 1122363"/>
                <a:gd name="connsiteX7" fmla="*/ 454025 w 876300"/>
                <a:gd name="connsiteY7" fmla="*/ 758825 h 1122363"/>
                <a:gd name="connsiteX8" fmla="*/ 454025 w 876300"/>
                <a:gd name="connsiteY8" fmla="*/ 962025 h 1122363"/>
                <a:gd name="connsiteX9" fmla="*/ 346075 w 876300"/>
                <a:gd name="connsiteY9" fmla="*/ 1069975 h 1122363"/>
                <a:gd name="connsiteX10" fmla="*/ 223838 w 876300"/>
                <a:gd name="connsiteY10" fmla="*/ 1122363 h 1122363"/>
                <a:gd name="connsiteX11" fmla="*/ 422275 w 876300"/>
                <a:gd name="connsiteY11" fmla="*/ 1030288 h 1122363"/>
                <a:gd name="connsiteX12" fmla="*/ 869950 w 876300"/>
                <a:gd name="connsiteY12" fmla="*/ 376238 h 1122363"/>
                <a:gd name="connsiteX13" fmla="*/ 876300 w 876300"/>
                <a:gd name="connsiteY13" fmla="*/ 292100 h 1122363"/>
                <a:gd name="connsiteX14" fmla="*/ 841375 w 876300"/>
                <a:gd name="connsiteY14" fmla="*/ 149225 h 1122363"/>
                <a:gd name="connsiteX15" fmla="*/ 727075 w 876300"/>
                <a:gd name="connsiteY15" fmla="*/ 53975 h 1122363"/>
                <a:gd name="connsiteX16" fmla="*/ 577850 w 876300"/>
                <a:gd name="connsiteY16" fmla="*/ 0 h 1122363"/>
                <a:gd name="connsiteX17" fmla="*/ 466725 w 876300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0 h 1122363"/>
                <a:gd name="connsiteX1" fmla="*/ 320675 w 876311"/>
                <a:gd name="connsiteY1" fmla="*/ 111125 h 1122363"/>
                <a:gd name="connsiteX2" fmla="*/ 139700 w 876311"/>
                <a:gd name="connsiteY2" fmla="*/ 269875 h 1122363"/>
                <a:gd name="connsiteX3" fmla="*/ 22225 w 876311"/>
                <a:gd name="connsiteY3" fmla="*/ 393700 h 1122363"/>
                <a:gd name="connsiteX4" fmla="*/ 0 w 876311"/>
                <a:gd name="connsiteY4" fmla="*/ 460375 h 1122363"/>
                <a:gd name="connsiteX5" fmla="*/ 53975 w 876311"/>
                <a:gd name="connsiteY5" fmla="*/ 504825 h 1122363"/>
                <a:gd name="connsiteX6" fmla="*/ 323850 w 876311"/>
                <a:gd name="connsiteY6" fmla="*/ 631825 h 1122363"/>
                <a:gd name="connsiteX7" fmla="*/ 454025 w 876311"/>
                <a:gd name="connsiteY7" fmla="*/ 758825 h 1122363"/>
                <a:gd name="connsiteX8" fmla="*/ 454025 w 876311"/>
                <a:gd name="connsiteY8" fmla="*/ 962025 h 1122363"/>
                <a:gd name="connsiteX9" fmla="*/ 346075 w 876311"/>
                <a:gd name="connsiteY9" fmla="*/ 1069975 h 1122363"/>
                <a:gd name="connsiteX10" fmla="*/ 223838 w 876311"/>
                <a:gd name="connsiteY10" fmla="*/ 1122363 h 1122363"/>
                <a:gd name="connsiteX11" fmla="*/ 422275 w 876311"/>
                <a:gd name="connsiteY11" fmla="*/ 1030288 h 1122363"/>
                <a:gd name="connsiteX12" fmla="*/ 869950 w 876311"/>
                <a:gd name="connsiteY12" fmla="*/ 376238 h 1122363"/>
                <a:gd name="connsiteX13" fmla="*/ 876300 w 876311"/>
                <a:gd name="connsiteY13" fmla="*/ 292100 h 1122363"/>
                <a:gd name="connsiteX14" fmla="*/ 841375 w 876311"/>
                <a:gd name="connsiteY14" fmla="*/ 149225 h 1122363"/>
                <a:gd name="connsiteX15" fmla="*/ 727075 w 876311"/>
                <a:gd name="connsiteY15" fmla="*/ 53975 h 1122363"/>
                <a:gd name="connsiteX16" fmla="*/ 577850 w 876311"/>
                <a:gd name="connsiteY16" fmla="*/ 0 h 1122363"/>
                <a:gd name="connsiteX17" fmla="*/ 466725 w 876311"/>
                <a:gd name="connsiteY17" fmla="*/ 0 h 1122363"/>
                <a:gd name="connsiteX0" fmla="*/ 466725 w 876311"/>
                <a:gd name="connsiteY0" fmla="*/ 3175 h 1125538"/>
                <a:gd name="connsiteX1" fmla="*/ 320675 w 876311"/>
                <a:gd name="connsiteY1" fmla="*/ 114300 h 1125538"/>
                <a:gd name="connsiteX2" fmla="*/ 139700 w 876311"/>
                <a:gd name="connsiteY2" fmla="*/ 273050 h 1125538"/>
                <a:gd name="connsiteX3" fmla="*/ 22225 w 876311"/>
                <a:gd name="connsiteY3" fmla="*/ 396875 h 1125538"/>
                <a:gd name="connsiteX4" fmla="*/ 0 w 876311"/>
                <a:gd name="connsiteY4" fmla="*/ 463550 h 1125538"/>
                <a:gd name="connsiteX5" fmla="*/ 53975 w 876311"/>
                <a:gd name="connsiteY5" fmla="*/ 508000 h 1125538"/>
                <a:gd name="connsiteX6" fmla="*/ 323850 w 876311"/>
                <a:gd name="connsiteY6" fmla="*/ 635000 h 1125538"/>
                <a:gd name="connsiteX7" fmla="*/ 454025 w 876311"/>
                <a:gd name="connsiteY7" fmla="*/ 762000 h 1125538"/>
                <a:gd name="connsiteX8" fmla="*/ 454025 w 876311"/>
                <a:gd name="connsiteY8" fmla="*/ 965200 h 1125538"/>
                <a:gd name="connsiteX9" fmla="*/ 346075 w 876311"/>
                <a:gd name="connsiteY9" fmla="*/ 1073150 h 1125538"/>
                <a:gd name="connsiteX10" fmla="*/ 223838 w 876311"/>
                <a:gd name="connsiteY10" fmla="*/ 1125538 h 1125538"/>
                <a:gd name="connsiteX11" fmla="*/ 422275 w 876311"/>
                <a:gd name="connsiteY11" fmla="*/ 1033463 h 1125538"/>
                <a:gd name="connsiteX12" fmla="*/ 869950 w 876311"/>
                <a:gd name="connsiteY12" fmla="*/ 379413 h 1125538"/>
                <a:gd name="connsiteX13" fmla="*/ 876300 w 876311"/>
                <a:gd name="connsiteY13" fmla="*/ 295275 h 1125538"/>
                <a:gd name="connsiteX14" fmla="*/ 841375 w 876311"/>
                <a:gd name="connsiteY14" fmla="*/ 152400 h 1125538"/>
                <a:gd name="connsiteX15" fmla="*/ 727075 w 876311"/>
                <a:gd name="connsiteY15" fmla="*/ 57150 h 1125538"/>
                <a:gd name="connsiteX16" fmla="*/ 577850 w 876311"/>
                <a:gd name="connsiteY16" fmla="*/ 3175 h 1125538"/>
                <a:gd name="connsiteX17" fmla="*/ 466725 w 876311"/>
                <a:gd name="connsiteY17" fmla="*/ 3175 h 1125538"/>
                <a:gd name="connsiteX0" fmla="*/ 466725 w 876311"/>
                <a:gd name="connsiteY0" fmla="*/ 5357 h 1127720"/>
                <a:gd name="connsiteX1" fmla="*/ 320675 w 876311"/>
                <a:gd name="connsiteY1" fmla="*/ 116482 h 1127720"/>
                <a:gd name="connsiteX2" fmla="*/ 139700 w 876311"/>
                <a:gd name="connsiteY2" fmla="*/ 275232 h 1127720"/>
                <a:gd name="connsiteX3" fmla="*/ 22225 w 876311"/>
                <a:gd name="connsiteY3" fmla="*/ 399057 h 1127720"/>
                <a:gd name="connsiteX4" fmla="*/ 0 w 876311"/>
                <a:gd name="connsiteY4" fmla="*/ 465732 h 1127720"/>
                <a:gd name="connsiteX5" fmla="*/ 53975 w 876311"/>
                <a:gd name="connsiteY5" fmla="*/ 510182 h 1127720"/>
                <a:gd name="connsiteX6" fmla="*/ 323850 w 876311"/>
                <a:gd name="connsiteY6" fmla="*/ 637182 h 1127720"/>
                <a:gd name="connsiteX7" fmla="*/ 454025 w 876311"/>
                <a:gd name="connsiteY7" fmla="*/ 764182 h 1127720"/>
                <a:gd name="connsiteX8" fmla="*/ 454025 w 876311"/>
                <a:gd name="connsiteY8" fmla="*/ 967382 h 1127720"/>
                <a:gd name="connsiteX9" fmla="*/ 346075 w 876311"/>
                <a:gd name="connsiteY9" fmla="*/ 1075332 h 1127720"/>
                <a:gd name="connsiteX10" fmla="*/ 223838 w 876311"/>
                <a:gd name="connsiteY10" fmla="*/ 1127720 h 1127720"/>
                <a:gd name="connsiteX11" fmla="*/ 422275 w 876311"/>
                <a:gd name="connsiteY11" fmla="*/ 1035645 h 1127720"/>
                <a:gd name="connsiteX12" fmla="*/ 869950 w 876311"/>
                <a:gd name="connsiteY12" fmla="*/ 381595 h 1127720"/>
                <a:gd name="connsiteX13" fmla="*/ 876300 w 876311"/>
                <a:gd name="connsiteY13" fmla="*/ 297457 h 1127720"/>
                <a:gd name="connsiteX14" fmla="*/ 841375 w 876311"/>
                <a:gd name="connsiteY14" fmla="*/ 154582 h 1127720"/>
                <a:gd name="connsiteX15" fmla="*/ 727075 w 876311"/>
                <a:gd name="connsiteY15" fmla="*/ 59332 h 1127720"/>
                <a:gd name="connsiteX16" fmla="*/ 577850 w 876311"/>
                <a:gd name="connsiteY16" fmla="*/ 5357 h 1127720"/>
                <a:gd name="connsiteX17" fmla="*/ 466725 w 876311"/>
                <a:gd name="connsiteY17" fmla="*/ 5357 h 1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311" h="1127720">
                  <a:moveTo>
                    <a:pt x="466725" y="5357"/>
                  </a:moveTo>
                  <a:lnTo>
                    <a:pt x="320675" y="116482"/>
                  </a:lnTo>
                  <a:lnTo>
                    <a:pt x="139700" y="275232"/>
                  </a:lnTo>
                  <a:lnTo>
                    <a:pt x="22225" y="399057"/>
                  </a:lnTo>
                  <a:lnTo>
                    <a:pt x="0" y="465732"/>
                  </a:lnTo>
                  <a:lnTo>
                    <a:pt x="53975" y="510182"/>
                  </a:lnTo>
                  <a:lnTo>
                    <a:pt x="323850" y="637182"/>
                  </a:lnTo>
                  <a:lnTo>
                    <a:pt x="454025" y="764182"/>
                  </a:lnTo>
                  <a:lnTo>
                    <a:pt x="454025" y="967382"/>
                  </a:lnTo>
                  <a:lnTo>
                    <a:pt x="346075" y="1075332"/>
                  </a:lnTo>
                  <a:lnTo>
                    <a:pt x="223838" y="1127720"/>
                  </a:lnTo>
                  <a:lnTo>
                    <a:pt x="422275" y="1035645"/>
                  </a:lnTo>
                  <a:lnTo>
                    <a:pt x="869950" y="381595"/>
                  </a:lnTo>
                  <a:cubicBezTo>
                    <a:pt x="872067" y="353549"/>
                    <a:pt x="876564" y="351697"/>
                    <a:pt x="876300" y="297457"/>
                  </a:cubicBezTo>
                  <a:cubicBezTo>
                    <a:pt x="867039" y="223638"/>
                    <a:pt x="874448" y="242688"/>
                    <a:pt x="841375" y="154582"/>
                  </a:cubicBezTo>
                  <a:cubicBezTo>
                    <a:pt x="793750" y="101400"/>
                    <a:pt x="777082" y="91082"/>
                    <a:pt x="727075" y="59332"/>
                  </a:cubicBezTo>
                  <a:cubicBezTo>
                    <a:pt x="672570" y="27052"/>
                    <a:pt x="651404" y="18586"/>
                    <a:pt x="577850" y="5357"/>
                  </a:cubicBezTo>
                  <a:cubicBezTo>
                    <a:pt x="516996" y="-1787"/>
                    <a:pt x="515673" y="-1786"/>
                    <a:pt x="466725" y="5357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8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6" name="任意多边形 3"/>
            <p:cNvSpPr/>
            <p:nvPr/>
          </p:nvSpPr>
          <p:spPr bwMode="auto">
            <a:xfrm>
              <a:off x="4505271" y="819597"/>
              <a:ext cx="1371301" cy="692961"/>
            </a:xfrm>
            <a:custGeom>
              <a:avLst/>
              <a:gdLst/>
              <a:ahLst/>
              <a:cxnLst/>
              <a:rect l="l" t="t" r="r" b="b"/>
              <a:pathLst>
                <a:path w="1481140" h="749300">
                  <a:moveTo>
                    <a:pt x="1004096" y="0"/>
                  </a:moveTo>
                  <a:cubicBezTo>
                    <a:pt x="992454" y="26458"/>
                    <a:pt x="996688" y="17992"/>
                    <a:pt x="997746" y="60325"/>
                  </a:cubicBezTo>
                  <a:cubicBezTo>
                    <a:pt x="1014679" y="87578"/>
                    <a:pt x="1007006" y="87048"/>
                    <a:pt x="1048546" y="120650"/>
                  </a:cubicBezTo>
                  <a:cubicBezTo>
                    <a:pt x="1087439" y="132292"/>
                    <a:pt x="1095377" y="134409"/>
                    <a:pt x="1143796" y="155575"/>
                  </a:cubicBezTo>
                  <a:cubicBezTo>
                    <a:pt x="1203063" y="175683"/>
                    <a:pt x="1224229" y="195792"/>
                    <a:pt x="1264446" y="215900"/>
                  </a:cubicBezTo>
                  <a:cubicBezTo>
                    <a:pt x="1327416" y="252942"/>
                    <a:pt x="1341969" y="258233"/>
                    <a:pt x="1410496" y="327025"/>
                  </a:cubicBezTo>
                  <a:cubicBezTo>
                    <a:pt x="1462619" y="396610"/>
                    <a:pt x="1459973" y="365390"/>
                    <a:pt x="1481140" y="492919"/>
                  </a:cubicBezTo>
                  <a:cubicBezTo>
                    <a:pt x="1464207" y="614627"/>
                    <a:pt x="1458385" y="591079"/>
                    <a:pt x="1413671" y="655637"/>
                  </a:cubicBezTo>
                  <a:cubicBezTo>
                    <a:pt x="1327946" y="717020"/>
                    <a:pt x="1293021" y="728398"/>
                    <a:pt x="1223171" y="739775"/>
                  </a:cubicBezTo>
                  <a:lnTo>
                    <a:pt x="939221" y="744728"/>
                  </a:lnTo>
                  <a:lnTo>
                    <a:pt x="939802" y="747682"/>
                  </a:lnTo>
                  <a:lnTo>
                    <a:pt x="788927" y="747349"/>
                  </a:lnTo>
                  <a:lnTo>
                    <a:pt x="677071" y="749300"/>
                  </a:lnTo>
                  <a:cubicBezTo>
                    <a:pt x="677077" y="748567"/>
                    <a:pt x="677084" y="747835"/>
                    <a:pt x="677090" y="747102"/>
                  </a:cubicBezTo>
                  <a:lnTo>
                    <a:pt x="90700" y="745808"/>
                  </a:lnTo>
                  <a:cubicBezTo>
                    <a:pt x="40608" y="745808"/>
                    <a:pt x="0" y="705200"/>
                    <a:pt x="0" y="655108"/>
                  </a:cubicBezTo>
                  <a:lnTo>
                    <a:pt x="0" y="98508"/>
                  </a:lnTo>
                  <a:cubicBezTo>
                    <a:pt x="0" y="48416"/>
                    <a:pt x="40608" y="7808"/>
                    <a:pt x="90700" y="7808"/>
                  </a:cubicBezTo>
                  <a:lnTo>
                    <a:pt x="683404" y="5215"/>
                  </a:lnTo>
                  <a:lnTo>
                    <a:pt x="683421" y="3175"/>
                  </a:lnTo>
                  <a:close/>
                </a:path>
              </a:pathLst>
            </a:custGeom>
            <a:gradFill>
              <a:gsLst>
                <a:gs pos="0">
                  <a:srgbClr val="B95011"/>
                </a:gs>
                <a:gs pos="50000">
                  <a:srgbClr val="E5640A"/>
                </a:gs>
                <a:gs pos="100000">
                  <a:srgbClr val="F56C09"/>
                </a:gs>
              </a:gsLst>
              <a:lin ang="8100000" scaled="1"/>
            </a:gradFill>
            <a:ln>
              <a:noFill/>
            </a:ln>
            <a:effectLst>
              <a:innerShdw blurRad="139700" dist="50800">
                <a:srgbClr val="B95011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594" indent="-228594">
                <a:buFont typeface="Arial" panose="020B0604020202020204" pitchFamily="34" charset="0"/>
                <a:buChar char="•"/>
                <a:defRPr/>
              </a:pPr>
              <a:r>
                <a:rPr lang="ru-RU" altLang="zh-CN" sz="1200" dirty="0"/>
                <a:t>Отношение к физической активности</a:t>
              </a:r>
            </a:p>
            <a:p>
              <a:pPr marL="228594" indent="-228594">
                <a:buFont typeface="Arial" panose="020B0604020202020204" pitchFamily="34" charset="0"/>
                <a:buChar char="•"/>
                <a:defRPr/>
              </a:pPr>
              <a:r>
                <a:rPr lang="ru-RU" altLang="zh-CN" sz="1200" dirty="0"/>
                <a:t>Ответственность за здоровье</a:t>
              </a:r>
            </a:p>
            <a:p>
              <a:pPr marL="228594" indent="-228594">
                <a:buFont typeface="Arial" panose="020B0604020202020204" pitchFamily="34" charset="0"/>
                <a:buChar char="•"/>
                <a:defRPr/>
              </a:pPr>
              <a:r>
                <a:rPr lang="ru-RU" altLang="zh-CN" sz="1200" dirty="0"/>
                <a:t>Физическое благополучие </a:t>
              </a:r>
              <a:endParaRPr lang="zh-CN" altLang="en-US" sz="1200" dirty="0"/>
            </a:p>
          </p:txBody>
        </p:sp>
        <p:sp>
          <p:nvSpPr>
            <p:cNvPr id="59" name="TextBox 4"/>
            <p:cNvSpPr txBox="1">
              <a:spLocks noChangeArrowheads="1"/>
            </p:cNvSpPr>
            <p:nvPr/>
          </p:nvSpPr>
          <p:spPr bwMode="auto">
            <a:xfrm>
              <a:off x="4510812" y="857952"/>
              <a:ext cx="78785" cy="17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sz="933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58" name="TextBox 12"/>
            <p:cNvSpPr txBox="1">
              <a:spLocks noChangeArrowheads="1"/>
            </p:cNvSpPr>
            <p:nvPr/>
          </p:nvSpPr>
          <p:spPr bwMode="auto">
            <a:xfrm>
              <a:off x="5938002" y="676856"/>
              <a:ext cx="1068243" cy="74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ru-RU" altLang="zh-CN" sz="2133" b="1" dirty="0">
                  <a:solidFill>
                    <a:srgbClr val="F56C09"/>
                  </a:solidFill>
                  <a:latin typeface="Algerian" pitchFamily="82" charset="0"/>
                  <a:ea typeface="DFPLiKingHei-XB" pitchFamily="34" charset="-120"/>
                </a:rPr>
                <a:t>Физическое</a:t>
              </a:r>
              <a:r>
                <a:rPr lang="ru-RU" altLang="zh-CN" sz="5867" dirty="0">
                  <a:solidFill>
                    <a:srgbClr val="F56C09"/>
                  </a:solidFill>
                  <a:latin typeface="Algerian" pitchFamily="82" charset="0"/>
                  <a:ea typeface="DFPLiKingHei-XB" pitchFamily="34" charset="-120"/>
                </a:rPr>
                <a:t> </a:t>
              </a:r>
              <a:endParaRPr lang="zh-CN" altLang="en-US" sz="5867" dirty="0">
                <a:solidFill>
                  <a:srgbClr val="F56C09"/>
                </a:solidFill>
                <a:latin typeface="Algerian" pitchFamily="82" charset="0"/>
                <a:ea typeface="DFPLiKingHei-XB" pitchFamily="34" charset="-120"/>
              </a:endParaRPr>
            </a:p>
          </p:txBody>
        </p:sp>
      </p:grpSp>
      <p:sp>
        <p:nvSpPr>
          <p:cNvPr id="5" name="AutoShape 2" descr="https://cdn25.img.ria.ru/images/94039/20/940392023_0:190:2499:1607_600x0_80_0_0_7a746353d5317905ae6b2b24c5247ebb.jpg.webp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4" name="AutoShape 4" descr="https://cdn25.img.ria.ru/images/94039/20/940392023_0:190:2499:1607_600x0_80_0_0_7a746353d5317905ae6b2b24c5247ebb.jpg.webp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16" y="3377879"/>
            <a:ext cx="3451981" cy="3182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7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E8AC7-9D4D-40E5-B3C8-90428402D842}"/>
              </a:ext>
            </a:extLst>
          </p:cNvPr>
          <p:cNvSpPr/>
          <p:nvPr/>
        </p:nvSpPr>
        <p:spPr>
          <a:xfrm>
            <a:off x="0" y="-53642"/>
            <a:ext cx="12313920" cy="643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840" y="1535839"/>
            <a:ext cx="5686865" cy="1613761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C0099"/>
                </a:solidFill>
              </a:rPr>
            </a:br>
            <a:r>
              <a:rPr lang="ru-RU" sz="3100" b="1" dirty="0">
                <a:solidFill>
                  <a:schemeClr val="accent2"/>
                </a:solidFill>
              </a:rPr>
              <a:t>Цель проекта</a:t>
            </a:r>
            <a:br>
              <a:rPr lang="ru-RU" sz="4000" b="1" u="sng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разработка, описание и создание педагогических условий для комплексного развития образовательного и личностного потенциала дошкольника через инструменты речевого воспитания на основе комплексной оценки траектории развития ребенка дошкольного возраста.</a:t>
            </a:r>
            <a:br>
              <a:rPr lang="ru-RU" sz="18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u="sng" dirty="0">
              <a:solidFill>
                <a:srgbClr val="CC0099"/>
              </a:solidFill>
            </a:endParaRPr>
          </a:p>
        </p:txBody>
      </p:sp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438502" y="-155404"/>
            <a:ext cx="689258" cy="83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653" y="3594127"/>
            <a:ext cx="3609347" cy="2249487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F13A4E8D-730F-42B3-95EE-DAECAF7CEEC1}"/>
              </a:ext>
            </a:extLst>
          </p:cNvPr>
          <p:cNvSpPr txBox="1">
            <a:spLocks/>
          </p:cNvSpPr>
          <p:nvPr/>
        </p:nvSpPr>
        <p:spPr>
          <a:xfrm>
            <a:off x="6535378" y="3279166"/>
            <a:ext cx="5293360" cy="357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0" b="1" dirty="0">
                <a:solidFill>
                  <a:schemeClr val="accent2"/>
                </a:solidFill>
              </a:rPr>
              <a:t>Задачи</a:t>
            </a:r>
            <a:br>
              <a:rPr lang="ru-RU" sz="4000" b="1" u="sng" dirty="0">
                <a:solidFill>
                  <a:schemeClr val="accent2"/>
                </a:solidFill>
              </a:rPr>
            </a:b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Апробация, совершенствование и внедрение инструмента для комплексной оценки индивидуальных траекторий развития детей в дошкольном возрасте</a:t>
            </a:r>
            <a:endParaRPr lang="ru-RU" sz="30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динамики развития ребенка на протяжении всего периода дошкольного образования и обеспечение преемственности дошкольного и начального образования</a:t>
            </a:r>
            <a:endParaRPr lang="ru-RU" sz="30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проблемных зон развития дошкольника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и описание педагогических условий для комплексного развития образовательного и личностного потенциала дошкольника через инструменты речевого воспитания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Обозначение основных направлений по речевому воспитанию детей   дошкольного возраста в процессе работы с дидактическими играми, направленными на актуализацию конкретного речевого затруднения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картотеки дидактических игр по речевому воспитанию дошкольников 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E0E021-60B0-48DD-AEDE-2471C135DF96}"/>
              </a:ext>
            </a:extLst>
          </p:cNvPr>
          <p:cNvSpPr/>
          <p:nvPr/>
        </p:nvSpPr>
        <p:spPr>
          <a:xfrm>
            <a:off x="2396516" y="658723"/>
            <a:ext cx="6699092" cy="51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92D050"/>
                </a:solidFill>
                <a:latin typeface="Mistral" panose="03090702030407020403" pitchFamily="66" charset="0"/>
              </a:rPr>
              <a:t>Каковы цель и задачи?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46D3B-D1FF-4332-A438-94C4797E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1406" y="3429000"/>
            <a:ext cx="12562126" cy="165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9" descr="160621-20121008053041-4">
            <a:extLst>
              <a:ext uri="{FF2B5EF4-FFF2-40B4-BE49-F238E27FC236}">
                <a16:creationId xmlns:a16="http://schemas.microsoft.com/office/drawing/2014/main" id="{C4F7198E-ED0A-453D-A3E5-50ABB570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085" y="1335316"/>
            <a:ext cx="3742077" cy="209368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75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/>
          <p:cNvSpPr/>
          <p:nvPr/>
        </p:nvSpPr>
        <p:spPr>
          <a:xfrm>
            <a:off x="3413760" y="681267"/>
            <a:ext cx="6299199" cy="943763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微软雅黑" pitchFamily="34" charset="-122"/>
                <a:cs typeface="+mn-ea"/>
                <a:sym typeface="+mn-lt"/>
              </a:rPr>
              <a:t>Педагогические условия? А именно? </a:t>
            </a:r>
            <a:endParaRPr lang="en-GB" altLang="zh-CN" sz="4000" b="1" dirty="0">
              <a:solidFill>
                <a:srgbClr val="92D050"/>
              </a:solidFill>
              <a:latin typeface="Mistral" panose="03090702030407020403" pitchFamily="66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5" name="Parallelogram 14"/>
          <p:cNvSpPr/>
          <p:nvPr/>
        </p:nvSpPr>
        <p:spPr>
          <a:xfrm>
            <a:off x="741680" y="2901761"/>
            <a:ext cx="7220093" cy="724533"/>
          </a:xfrm>
          <a:prstGeom prst="parallelogram">
            <a:avLst>
              <a:gd name="adj" fmla="val 52419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indent="540385" algn="just">
              <a:spcBef>
                <a:spcPts val="120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освоения ребенком речевого социального опыта 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Parallelogram 13"/>
          <p:cNvSpPr/>
          <p:nvPr/>
        </p:nvSpPr>
        <p:spPr>
          <a:xfrm>
            <a:off x="741680" y="1978670"/>
            <a:ext cx="7220094" cy="724533"/>
          </a:xfrm>
          <a:prstGeom prst="parallelogram">
            <a:avLst>
              <a:gd name="adj" fmla="val 52419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Group 4"/>
          <p:cNvGrpSpPr/>
          <p:nvPr/>
        </p:nvGrpSpPr>
        <p:grpSpPr>
          <a:xfrm>
            <a:off x="579120" y="3908699"/>
            <a:ext cx="7382654" cy="724533"/>
            <a:chOff x="5042252" y="3718885"/>
            <a:chExt cx="2107496" cy="914400"/>
          </a:xfrm>
        </p:grpSpPr>
        <p:sp>
          <p:nvSpPr>
            <p:cNvPr id="48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AutoShape 121"/>
            <p:cNvSpPr/>
            <p:nvPr/>
          </p:nvSpPr>
          <p:spPr bwMode="auto">
            <a:xfrm>
              <a:off x="6038056" y="41399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093" hangingPunct="0">
                <a:defRPr/>
              </a:pPr>
              <a:endParaRPr lang="en-US" sz="1547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sym typeface="Gill Sans" charset="0"/>
              </a:endParaRPr>
            </a:p>
          </p:txBody>
        </p:sp>
      </p:grpSp>
      <p:sp>
        <p:nvSpPr>
          <p:cNvPr id="27" name="Rectangle 2"/>
          <p:cNvSpPr/>
          <p:nvPr/>
        </p:nvSpPr>
        <p:spPr>
          <a:xfrm>
            <a:off x="7961774" y="3745434"/>
            <a:ext cx="3944470" cy="246694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FE268E-E40C-4D8E-875C-3C6147467082}"/>
              </a:ext>
            </a:extLst>
          </p:cNvPr>
          <p:cNvSpPr/>
          <p:nvPr/>
        </p:nvSpPr>
        <p:spPr>
          <a:xfrm>
            <a:off x="-81280" y="-149244"/>
            <a:ext cx="12344399" cy="984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28" name="Рисунок 27" descr="C:\Users\Пользователь\Desktop\ЛОГО.jpg">
            <a:extLst>
              <a:ext uri="{FF2B5EF4-FFF2-40B4-BE49-F238E27FC236}">
                <a16:creationId xmlns:a16="http://schemas.microsoft.com/office/drawing/2014/main" id="{1DC31915-C785-4FAC-9814-8C60CB87495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92743" y="-276702"/>
            <a:ext cx="975657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EEDFCE-1950-4028-9C1A-1A998E9D5D23}"/>
              </a:ext>
            </a:extLst>
          </p:cNvPr>
          <p:cNvSpPr txBox="1"/>
          <p:nvPr/>
        </p:nvSpPr>
        <p:spPr>
          <a:xfrm>
            <a:off x="1168400" y="2044182"/>
            <a:ext cx="6793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создание предметно-развивающей среды для речевого воспитания дошкольников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E0A55C-B759-4D93-925C-4BD68E74DFF8}"/>
              </a:ext>
            </a:extLst>
          </p:cNvPr>
          <p:cNvSpPr txBox="1"/>
          <p:nvPr/>
        </p:nvSpPr>
        <p:spPr>
          <a:xfrm>
            <a:off x="833120" y="3979595"/>
            <a:ext cx="6725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повышение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педагогической культуры микросоциума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1F87742-6E3E-49C6-B520-CE41231B125A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descr="0x786"/>
          <p:cNvSpPr>
            <a:spLocks noChangeArrowheads="1"/>
          </p:cNvSpPr>
          <p:nvPr/>
        </p:nvSpPr>
        <p:spPr bwMode="auto">
          <a:xfrm>
            <a:off x="1204672" y="980132"/>
            <a:ext cx="1113695" cy="83545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300384" y="984701"/>
            <a:ext cx="1113695" cy="83088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ectangle 9" descr="reu_177855_11副本"/>
          <p:cNvSpPr>
            <a:spLocks noChangeArrowheads="1"/>
          </p:cNvSpPr>
          <p:nvPr/>
        </p:nvSpPr>
        <p:spPr bwMode="auto">
          <a:xfrm>
            <a:off x="3428597" y="980132"/>
            <a:ext cx="1113695" cy="83088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65961" y="980133"/>
            <a:ext cx="1113695" cy="79408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88488" y="968331"/>
            <a:ext cx="1113695" cy="86343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796307" y="958964"/>
            <a:ext cx="1113695" cy="863431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904126" y="958964"/>
            <a:ext cx="1113695" cy="852058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2406281" y="4024910"/>
            <a:ext cx="0" cy="27506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A811E56-0392-4F8A-B445-8B216D5E4385}"/>
              </a:ext>
            </a:extLst>
          </p:cNvPr>
          <p:cNvSpPr/>
          <p:nvPr/>
        </p:nvSpPr>
        <p:spPr>
          <a:xfrm>
            <a:off x="-81280" y="-70998"/>
            <a:ext cx="12344399" cy="928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39" name="Рисунок 38" descr="C:\Users\Пользователь\Desktop\ЛОГО.jpg">
            <a:extLst>
              <a:ext uri="{FF2B5EF4-FFF2-40B4-BE49-F238E27FC236}">
                <a16:creationId xmlns:a16="http://schemas.microsoft.com/office/drawing/2014/main" id="{1FB87D1E-5D1B-4498-A648-5D43CC5B311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6" y="-149244"/>
            <a:ext cx="1097873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743E3F1-EBF4-4606-9A38-9519A604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45" y="974697"/>
            <a:ext cx="1363699" cy="8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六边形 19">
            <a:extLst>
              <a:ext uri="{FF2B5EF4-FFF2-40B4-BE49-F238E27FC236}">
                <a16:creationId xmlns:a16="http://schemas.microsoft.com/office/drawing/2014/main" id="{DDDF3015-7314-4D5B-B009-A893D2DB787C}"/>
              </a:ext>
            </a:extLst>
          </p:cNvPr>
          <p:cNvSpPr/>
          <p:nvPr/>
        </p:nvSpPr>
        <p:spPr>
          <a:xfrm>
            <a:off x="2918898" y="3235940"/>
            <a:ext cx="2736000" cy="2268000"/>
          </a:xfrm>
          <a:prstGeom prst="hexagon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современные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он-лайн инструменты комплексной оценки траектории развития ребенка позволят эффективно выстроить процесс речевого воспитания дошкольников как фактора успешности ребенка в будущем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六边形 23">
            <a:extLst>
              <a:ext uri="{FF2B5EF4-FFF2-40B4-BE49-F238E27FC236}">
                <a16:creationId xmlns:a16="http://schemas.microsoft.com/office/drawing/2014/main" id="{BB816FB8-4B54-4A6A-87E7-DFB7A915B1A6}"/>
              </a:ext>
            </a:extLst>
          </p:cNvPr>
          <p:cNvSpPr/>
          <p:nvPr/>
        </p:nvSpPr>
        <p:spPr>
          <a:xfrm>
            <a:off x="5197068" y="2052519"/>
            <a:ext cx="2736000" cy="2268000"/>
          </a:xfrm>
          <a:prstGeom prst="hexagon">
            <a:avLst/>
          </a:prstGeom>
          <a:solidFill>
            <a:srgbClr val="00B0F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 дидактических материалов   в соответствии с принципом прямого соответствия с выявленным типом затруднения повысит эффективность речевого воспитания у детей дошкольного возраста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六边形 24">
            <a:extLst>
              <a:ext uri="{FF2B5EF4-FFF2-40B4-BE49-F238E27FC236}">
                <a16:creationId xmlns:a16="http://schemas.microsoft.com/office/drawing/2014/main" id="{6D0548A6-FE37-421E-959E-88BAFFF1FAB6}"/>
              </a:ext>
            </a:extLst>
          </p:cNvPr>
          <p:cNvSpPr/>
          <p:nvPr/>
        </p:nvSpPr>
        <p:spPr>
          <a:xfrm>
            <a:off x="9666230" y="2052519"/>
            <a:ext cx="2736000" cy="2268000"/>
          </a:xfrm>
          <a:prstGeom prst="hexagon">
            <a:avLst/>
          </a:prstGeom>
          <a:solidFill>
            <a:srgbClr val="00B05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обучения, коррекции и преждевременной профилактики речевых затруднений, связанных со связной речью у детей дошкольного возраста, может стать ключом к достижению педагогического сотрудничества между родителем, воспитателем и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六边形 22">
            <a:extLst>
              <a:ext uri="{FF2B5EF4-FFF2-40B4-BE49-F238E27FC236}">
                <a16:creationId xmlns:a16="http://schemas.microsoft.com/office/drawing/2014/main" id="{F225E59E-FB7E-4D13-85D3-E52D0AAAEE74}"/>
              </a:ext>
            </a:extLst>
          </p:cNvPr>
          <p:cNvSpPr/>
          <p:nvPr/>
        </p:nvSpPr>
        <p:spPr>
          <a:xfrm>
            <a:off x="684319" y="2040967"/>
            <a:ext cx="2736000" cy="2268000"/>
          </a:xfrm>
          <a:prstGeom prst="hexagon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just">
              <a:lnSpc>
                <a:spcPts val="76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инструментов речевого воспитания станет основой личностного и образовательного развития дошкольников.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六边形 23">
            <a:extLst>
              <a:ext uri="{FF2B5EF4-FFF2-40B4-BE49-F238E27FC236}">
                <a16:creationId xmlns:a16="http://schemas.microsoft.com/office/drawing/2014/main" id="{ECC7DBC0-FC68-427F-B1B4-7A974F51E60E}"/>
              </a:ext>
            </a:extLst>
          </p:cNvPr>
          <p:cNvSpPr/>
          <p:nvPr/>
        </p:nvSpPr>
        <p:spPr>
          <a:xfrm>
            <a:off x="7431649" y="3235939"/>
            <a:ext cx="2736000" cy="22680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системный комплексный подход к речевому воспитанию ребёнка дошкольного возраста можно реализовать индивидуальный образовательный маршрут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4118CE-58C4-4EB0-B890-107DAFDBD0AF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776CB8B4-86E3-4B9C-A61B-6F4AF2E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" y="5408009"/>
            <a:ext cx="2826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zh-CN" sz="3600" b="1" dirty="0">
                <a:solidFill>
                  <a:srgbClr val="92D050"/>
                </a:solidFill>
                <a:latin typeface="Mistral" panose="03090702030407020403" pitchFamily="66" charset="0"/>
                <a:ea typeface="微软雅黑" pitchFamily="34" charset="-122"/>
              </a:rPr>
              <a:t>ГИПОТЕЗА</a:t>
            </a:r>
            <a:endParaRPr lang="en-US" altLang="zh-CN" sz="3600" b="1" dirty="0">
              <a:solidFill>
                <a:srgbClr val="92D050"/>
              </a:solidFill>
              <a:latin typeface="Mistral" panose="03090702030407020403" pitchFamily="66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53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164247" flipV="1">
            <a:off x="6701838" y="4518933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8680710" y="5952100"/>
            <a:ext cx="1107487" cy="12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152643" flipV="1">
            <a:off x="7612415" y="6034108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8747064" y="4221429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7733047" y="2704145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6819511" y="1214065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8981151" flipV="1">
            <a:off x="5540663" y="1405377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838959" y="1236683"/>
            <a:ext cx="2353015" cy="2012484"/>
            <a:chOff x="4379219" y="927512"/>
            <a:chExt cx="1764761" cy="1509363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平行四边形 2"/>
            <p:cNvSpPr/>
            <p:nvPr/>
          </p:nvSpPr>
          <p:spPr>
            <a:xfrm rot="1200000">
              <a:off x="4482536" y="927512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2" name="平行四边形 51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FE552C">
                    <a:alpha val="34000"/>
                  </a:srgbClr>
                </a:gs>
                <a:gs pos="0">
                  <a:srgbClr val="FE552C"/>
                </a:gs>
              </a:gsLst>
              <a:lin ang="10800000" scaled="0"/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3" name="平行四边形 52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矩形 3"/>
          <p:cNvSpPr/>
          <p:nvPr/>
        </p:nvSpPr>
        <p:spPr>
          <a:xfrm>
            <a:off x="3314866" y="4744177"/>
            <a:ext cx="4413503" cy="11424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364856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784214" y="2660915"/>
            <a:ext cx="2353015" cy="2073103"/>
            <a:chOff x="4379219" y="882048"/>
            <a:chExt cx="1764761" cy="1554827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73" name="平行四边形 72"/>
            <p:cNvSpPr/>
            <p:nvPr/>
          </p:nvSpPr>
          <p:spPr>
            <a:xfrm rot="1200000">
              <a:off x="4451169" y="882048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2" name="平行四边形 81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018EB9">
                    <a:alpha val="33725"/>
                  </a:srgbClr>
                </a:gs>
                <a:gs pos="0">
                  <a:srgbClr val="018EB9"/>
                </a:gs>
              </a:gsLst>
              <a:lin ang="10800000" scaled="0"/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3" name="平行四边形 82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739106" y="4162584"/>
            <a:ext cx="2353015" cy="2073103"/>
            <a:chOff x="4379219" y="882048"/>
            <a:chExt cx="1764761" cy="1554827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85" name="平行四边形 84"/>
            <p:cNvSpPr/>
            <p:nvPr/>
          </p:nvSpPr>
          <p:spPr>
            <a:xfrm rot="1200000">
              <a:off x="4451169" y="882048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6" name="平行四边形 85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66000">
                  <a:srgbClr val="92D050"/>
                </a:gs>
                <a:gs pos="100000">
                  <a:srgbClr val="364856"/>
                </a:gs>
                <a:gs pos="0">
                  <a:srgbClr val="364856"/>
                </a:gs>
              </a:gsLst>
              <a:lin ang="9000000" scaled="0"/>
            </a:gradFill>
            <a:ln>
              <a:noFill/>
            </a:ln>
            <a:effectLst>
              <a:innerShdw blurRad="241300" dist="50800" dir="8100000">
                <a:prstClr val="black">
                  <a:alpha val="45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7" name="平行四边形 86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8" name="矩形 87"/>
          <p:cNvSpPr/>
          <p:nvPr/>
        </p:nvSpPr>
        <p:spPr>
          <a:xfrm>
            <a:off x="2360552" y="3242597"/>
            <a:ext cx="4435169" cy="1142400"/>
          </a:xfrm>
          <a:prstGeom prst="rect">
            <a:avLst/>
          </a:prstGeom>
          <a:gradFill>
            <a:gsLst>
              <a:gs pos="0">
                <a:srgbClr val="14AFCD"/>
              </a:gs>
              <a:gs pos="100000">
                <a:srgbClr val="018EB9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30883" y="1752669"/>
            <a:ext cx="4413503" cy="1142400"/>
          </a:xfrm>
          <a:prstGeom prst="rect">
            <a:avLst/>
          </a:prstGeom>
          <a:gradFill>
            <a:gsLst>
              <a:gs pos="0">
                <a:srgbClr val="FE552C">
                  <a:alpha val="72000"/>
                </a:srgbClr>
              </a:gs>
              <a:gs pos="100000">
                <a:srgbClr val="FE552C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55840" y="2194752"/>
            <a:ext cx="404605" cy="404605"/>
            <a:chOff x="3491880" y="1646064"/>
            <a:chExt cx="303454" cy="303454"/>
          </a:xfrm>
        </p:grpSpPr>
        <p:sp>
          <p:nvSpPr>
            <p:cNvPr id="6" name="椭圆 5"/>
            <p:cNvSpPr/>
            <p:nvPr/>
          </p:nvSpPr>
          <p:spPr>
            <a:xfrm>
              <a:off x="3491880" y="1646064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L 形 7"/>
            <p:cNvSpPr/>
            <p:nvPr/>
          </p:nvSpPr>
          <p:spPr>
            <a:xfrm rot="2464625">
              <a:off x="3571945" y="1710728"/>
              <a:ext cx="180000" cy="180000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FE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625150" y="3600459"/>
            <a:ext cx="404605" cy="404605"/>
            <a:chOff x="3491880" y="1637787"/>
            <a:chExt cx="303454" cy="303454"/>
          </a:xfrm>
        </p:grpSpPr>
        <p:sp>
          <p:nvSpPr>
            <p:cNvPr id="92" name="椭圆 91"/>
            <p:cNvSpPr/>
            <p:nvPr/>
          </p:nvSpPr>
          <p:spPr>
            <a:xfrm>
              <a:off x="3491880" y="1637787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3" name="L 形 92"/>
            <p:cNvSpPr/>
            <p:nvPr/>
          </p:nvSpPr>
          <p:spPr>
            <a:xfrm rot="2464625">
              <a:off x="3571945" y="1709241"/>
              <a:ext cx="180000" cy="180000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14A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43783" y="5113075"/>
            <a:ext cx="404605" cy="404605"/>
            <a:chOff x="3491880" y="1646064"/>
            <a:chExt cx="303454" cy="303454"/>
          </a:xfrm>
        </p:grpSpPr>
        <p:sp>
          <p:nvSpPr>
            <p:cNvPr id="95" name="椭圆 94"/>
            <p:cNvSpPr/>
            <p:nvPr/>
          </p:nvSpPr>
          <p:spPr>
            <a:xfrm>
              <a:off x="3491880" y="1646064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6" name="L 形 95"/>
            <p:cNvSpPr/>
            <p:nvPr/>
          </p:nvSpPr>
          <p:spPr>
            <a:xfrm rot="2464625">
              <a:off x="3565519" y="1711089"/>
              <a:ext cx="178185" cy="179478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364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7" name="TextBox 49"/>
          <p:cNvSpPr txBox="1"/>
          <p:nvPr/>
        </p:nvSpPr>
        <p:spPr>
          <a:xfrm>
            <a:off x="1585661" y="1823295"/>
            <a:ext cx="3039783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Завершающий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Материальная база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Картотека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Программа РВ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Экспертиза и доработка </a:t>
            </a:r>
            <a:endParaRPr lang="en-US" altLang="zh-CN" sz="933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98" name="TextBox 49"/>
          <p:cNvSpPr txBox="1"/>
          <p:nvPr/>
        </p:nvSpPr>
        <p:spPr>
          <a:xfrm>
            <a:off x="2590732" y="3289836"/>
            <a:ext cx="2891238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 err="1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Разработческий</a:t>
            </a:r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 этап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Базовое содержание РВ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Требования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Методический пакет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Расширение круга </a:t>
            </a:r>
            <a:endParaRPr lang="en-US" altLang="zh-CN" sz="1200" b="1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99" name="TextBox 49"/>
          <p:cNvSpPr txBox="1"/>
          <p:nvPr/>
        </p:nvSpPr>
        <p:spPr>
          <a:xfrm>
            <a:off x="3324242" y="4807545"/>
            <a:ext cx="3354523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Экспертно-аналитический этап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Условия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Календарь 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Анализ</a:t>
            </a:r>
          </a:p>
          <a:p>
            <a:r>
              <a:rPr lang="ru-RU" altLang="zh-CN" sz="1200" b="1" dirty="0" err="1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Фиксацция</a:t>
            </a:r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 проблем </a:t>
            </a:r>
            <a:endParaRPr lang="en-US" altLang="zh-CN" sz="933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100" name="TextBox 78"/>
          <p:cNvSpPr txBox="1"/>
          <p:nvPr/>
        </p:nvSpPr>
        <p:spPr>
          <a:xfrm>
            <a:off x="7738414" y="5391063"/>
            <a:ext cx="688009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1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1" name="TextBox 80"/>
          <p:cNvSpPr txBox="1"/>
          <p:nvPr/>
        </p:nvSpPr>
        <p:spPr>
          <a:xfrm>
            <a:off x="6918951" y="3965814"/>
            <a:ext cx="478972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2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2" name="TextBox 82"/>
          <p:cNvSpPr txBox="1"/>
          <p:nvPr/>
        </p:nvSpPr>
        <p:spPr>
          <a:xfrm>
            <a:off x="5901830" y="2412851"/>
            <a:ext cx="688009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3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423693" y="1754850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359188" y="3289837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307417" y="4732526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2" name="矩形 111"/>
          <p:cNvSpPr/>
          <p:nvPr/>
        </p:nvSpPr>
        <p:spPr>
          <a:xfrm rot="10800000">
            <a:off x="5539476" y="1762136"/>
            <a:ext cx="293365" cy="113293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3" name="矩形 112"/>
          <p:cNvSpPr/>
          <p:nvPr/>
        </p:nvSpPr>
        <p:spPr>
          <a:xfrm rot="10800000">
            <a:off x="6499090" y="3242596"/>
            <a:ext cx="293365" cy="1142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4" name="矩形 113"/>
          <p:cNvSpPr/>
          <p:nvPr/>
        </p:nvSpPr>
        <p:spPr>
          <a:xfrm rot="10800000">
            <a:off x="7028634" y="4744177"/>
            <a:ext cx="702815" cy="1142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7543843" y="4427453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6504941" y="2978004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5158" y="627206"/>
            <a:ext cx="473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Cambria Math" pitchFamily="18" charset="0"/>
              </a:rPr>
              <a:t>Что будем делать? </a:t>
            </a:r>
            <a:endParaRPr lang="zh-CN" altLang="en-US" sz="4000" b="1" dirty="0">
              <a:solidFill>
                <a:srgbClr val="92D050"/>
              </a:solidFill>
              <a:latin typeface="Mistral" panose="03090702030407020403" pitchFamily="66" charset="0"/>
            </a:endParaRPr>
          </a:p>
        </p:txBody>
      </p:sp>
      <p:pic>
        <p:nvPicPr>
          <p:cNvPr id="58" name="Рисунок 57" descr="C:\Users\Пользователь\Desktop\ЛОГО.jpg">
            <a:extLst>
              <a:ext uri="{FF2B5EF4-FFF2-40B4-BE49-F238E27FC236}">
                <a16:creationId xmlns:a16="http://schemas.microsoft.com/office/drawing/2014/main" id="{F7568783-6BE3-4E44-A742-4CF64D9FE65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9428428" y="519479"/>
            <a:ext cx="2033651" cy="21571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8B9D17C-6426-4FCE-B2B7-3BDCDCC6F642}"/>
              </a:ext>
            </a:extLst>
          </p:cNvPr>
          <p:cNvSpPr/>
          <p:nvPr/>
        </p:nvSpPr>
        <p:spPr>
          <a:xfrm>
            <a:off x="-81280" y="-149243"/>
            <a:ext cx="12344399" cy="6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60" name="Рисунок 59" descr="C:\Users\Пользователь\Desktop\ЛОГО.jpg">
            <a:extLst>
              <a:ext uri="{FF2B5EF4-FFF2-40B4-BE49-F238E27FC236}">
                <a16:creationId xmlns:a16="http://schemas.microsoft.com/office/drawing/2014/main" id="{459FC90D-2E90-4B28-8495-2B5ACDCE3D2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7" y="-149243"/>
            <a:ext cx="698855" cy="791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65" name="Freeform 89">
            <a:extLst>
              <a:ext uri="{FF2B5EF4-FFF2-40B4-BE49-F238E27FC236}">
                <a16:creationId xmlns:a16="http://schemas.microsoft.com/office/drawing/2014/main" id="{01D2AE03-0DDD-46EB-828E-0FF3C1886BEB}"/>
              </a:ext>
            </a:extLst>
          </p:cNvPr>
          <p:cNvSpPr>
            <a:spLocks noEditPoints="1"/>
          </p:cNvSpPr>
          <p:nvPr/>
        </p:nvSpPr>
        <p:spPr bwMode="black">
          <a:xfrm>
            <a:off x="8389173" y="4239374"/>
            <a:ext cx="628007" cy="404159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36485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1735" tIns="30867" rIns="61735" bIns="30867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66" name="组合 28">
            <a:extLst>
              <a:ext uri="{FF2B5EF4-FFF2-40B4-BE49-F238E27FC236}">
                <a16:creationId xmlns:a16="http://schemas.microsoft.com/office/drawing/2014/main" id="{FC43075E-EE82-4545-9CC6-36FE596227D9}"/>
              </a:ext>
            </a:extLst>
          </p:cNvPr>
          <p:cNvGrpSpPr/>
          <p:nvPr/>
        </p:nvGrpSpPr>
        <p:grpSpPr>
          <a:xfrm>
            <a:off x="7530039" y="2748737"/>
            <a:ext cx="641555" cy="595545"/>
            <a:chOff x="10116616" y="1869747"/>
            <a:chExt cx="1375218" cy="137521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7" name="椭圆 29">
              <a:extLst>
                <a:ext uri="{FF2B5EF4-FFF2-40B4-BE49-F238E27FC236}">
                  <a16:creationId xmlns:a16="http://schemas.microsoft.com/office/drawing/2014/main" id="{641C0194-A7FD-496E-B07F-6D1F7A95C5FC}"/>
                </a:ext>
              </a:extLst>
            </p:cNvPr>
            <p:cNvSpPr/>
            <p:nvPr/>
          </p:nvSpPr>
          <p:spPr>
            <a:xfrm>
              <a:off x="10116616" y="1869747"/>
              <a:ext cx="1375218" cy="1375218"/>
            </a:xfrm>
            <a:prstGeom prst="ellipse">
              <a:avLst/>
            </a:prstGeom>
            <a:noFill/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30">
              <a:extLst>
                <a:ext uri="{FF2B5EF4-FFF2-40B4-BE49-F238E27FC236}">
                  <a16:creationId xmlns:a16="http://schemas.microsoft.com/office/drawing/2014/main" id="{9366CC08-43CE-4AB5-BF0E-2157D0A144F3}"/>
                </a:ext>
              </a:extLst>
            </p:cNvPr>
            <p:cNvSpPr/>
            <p:nvPr/>
          </p:nvSpPr>
          <p:spPr>
            <a:xfrm>
              <a:off x="10746497" y="195174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31">
              <a:extLst>
                <a:ext uri="{FF2B5EF4-FFF2-40B4-BE49-F238E27FC236}">
                  <a16:creationId xmlns:a16="http://schemas.microsoft.com/office/drawing/2014/main" id="{BA816D4E-777C-4FE1-A1ED-E81E65EE5398}"/>
                </a:ext>
              </a:extLst>
            </p:cNvPr>
            <p:cNvSpPr/>
            <p:nvPr/>
          </p:nvSpPr>
          <p:spPr>
            <a:xfrm>
              <a:off x="10217185" y="249962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32">
              <a:extLst>
                <a:ext uri="{FF2B5EF4-FFF2-40B4-BE49-F238E27FC236}">
                  <a16:creationId xmlns:a16="http://schemas.microsoft.com/office/drawing/2014/main" id="{14CF64FA-3209-49D5-BEE6-78662F4DE79E}"/>
                </a:ext>
              </a:extLst>
            </p:cNvPr>
            <p:cNvSpPr/>
            <p:nvPr/>
          </p:nvSpPr>
          <p:spPr>
            <a:xfrm>
              <a:off x="11268744" y="249962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33">
              <a:extLst>
                <a:ext uri="{FF2B5EF4-FFF2-40B4-BE49-F238E27FC236}">
                  <a16:creationId xmlns:a16="http://schemas.microsoft.com/office/drawing/2014/main" id="{C4747BE3-91CC-4BF1-849B-E99807CA0301}"/>
                </a:ext>
              </a:extLst>
            </p:cNvPr>
            <p:cNvSpPr/>
            <p:nvPr/>
          </p:nvSpPr>
          <p:spPr>
            <a:xfrm>
              <a:off x="10746497" y="305213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7079B315-D4D0-4D70-B4AA-D836F6D72F69}"/>
                </a:ext>
              </a:extLst>
            </p:cNvPr>
            <p:cNvCxnSpPr/>
            <p:nvPr/>
          </p:nvCxnSpPr>
          <p:spPr>
            <a:xfrm>
              <a:off x="10798596" y="2116250"/>
              <a:ext cx="5630" cy="453804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35">
              <a:extLst>
                <a:ext uri="{FF2B5EF4-FFF2-40B4-BE49-F238E27FC236}">
                  <a16:creationId xmlns:a16="http://schemas.microsoft.com/office/drawing/2014/main" id="{31B2FA1B-0437-4210-9763-36272626379B}"/>
                </a:ext>
              </a:extLst>
            </p:cNvPr>
            <p:cNvCxnSpPr/>
            <p:nvPr/>
          </p:nvCxnSpPr>
          <p:spPr>
            <a:xfrm flipV="1">
              <a:off x="10438596" y="2563704"/>
              <a:ext cx="360000" cy="2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19">
            <a:extLst>
              <a:ext uri="{FF2B5EF4-FFF2-40B4-BE49-F238E27FC236}">
                <a16:creationId xmlns:a16="http://schemas.microsoft.com/office/drawing/2014/main" id="{07CA63D5-6D61-42CC-9451-08A283D5ABF4}"/>
              </a:ext>
            </a:extLst>
          </p:cNvPr>
          <p:cNvGrpSpPr/>
          <p:nvPr/>
        </p:nvGrpSpPr>
        <p:grpSpPr>
          <a:xfrm>
            <a:off x="6635102" y="1301765"/>
            <a:ext cx="506645" cy="506645"/>
            <a:chOff x="1319543" y="1686014"/>
            <a:chExt cx="506645" cy="50664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6" name="椭圆 21">
              <a:extLst>
                <a:ext uri="{FF2B5EF4-FFF2-40B4-BE49-F238E27FC236}">
                  <a16:creationId xmlns:a16="http://schemas.microsoft.com/office/drawing/2014/main" id="{2D938A86-E531-4C9B-8CAF-1FDF2BBA1CCB}"/>
                </a:ext>
              </a:extLst>
            </p:cNvPr>
            <p:cNvSpPr/>
            <p:nvPr/>
          </p:nvSpPr>
          <p:spPr>
            <a:xfrm rot="2871423">
              <a:off x="1522201" y="1888672"/>
              <a:ext cx="101329" cy="101329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弧形 22">
              <a:extLst>
                <a:ext uri="{FF2B5EF4-FFF2-40B4-BE49-F238E27FC236}">
                  <a16:creationId xmlns:a16="http://schemas.microsoft.com/office/drawing/2014/main" id="{242DA7CC-ACB0-42FD-9C71-9A9FB7ACE8ED}"/>
                </a:ext>
              </a:extLst>
            </p:cNvPr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弧形 23">
              <a:extLst>
                <a:ext uri="{FF2B5EF4-FFF2-40B4-BE49-F238E27FC236}">
                  <a16:creationId xmlns:a16="http://schemas.microsoft.com/office/drawing/2014/main" id="{8B175639-3FF8-45FD-8148-F62BA774DD07}"/>
                </a:ext>
              </a:extLst>
            </p:cNvPr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弧形 24">
              <a:extLst>
                <a:ext uri="{FF2B5EF4-FFF2-40B4-BE49-F238E27FC236}">
                  <a16:creationId xmlns:a16="http://schemas.microsoft.com/office/drawing/2014/main" id="{C0CB2D50-D036-48AC-9D0F-1D283CBA70FC}"/>
                </a:ext>
              </a:extLst>
            </p:cNvPr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弧形 25">
              <a:extLst>
                <a:ext uri="{FF2B5EF4-FFF2-40B4-BE49-F238E27FC236}">
                  <a16:creationId xmlns:a16="http://schemas.microsoft.com/office/drawing/2014/main" id="{CC9A95EF-1A2F-474E-BE9D-A46DF1F8C7AE}"/>
                </a:ext>
              </a:extLst>
            </p:cNvPr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>
                <a:gd name="adj1" fmla="val 5326050"/>
                <a:gd name="adj2" fmla="val 10634375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弧形 26">
              <a:extLst>
                <a:ext uri="{FF2B5EF4-FFF2-40B4-BE49-F238E27FC236}">
                  <a16:creationId xmlns:a16="http://schemas.microsoft.com/office/drawing/2014/main" id="{D1C4D012-3C21-4CE5-9F46-D95DE88263EC}"/>
                </a:ext>
              </a:extLst>
            </p:cNvPr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>
                <a:gd name="adj1" fmla="val 5299373"/>
                <a:gd name="adj2" fmla="val 10617012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27">
              <a:extLst>
                <a:ext uri="{FF2B5EF4-FFF2-40B4-BE49-F238E27FC236}">
                  <a16:creationId xmlns:a16="http://schemas.microsoft.com/office/drawing/2014/main" id="{D92DC161-E888-4CE5-8B5A-D261CFE919D6}"/>
                </a:ext>
              </a:extLst>
            </p:cNvPr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>
                <a:gd name="adj1" fmla="val 5198408"/>
                <a:gd name="adj2" fmla="val 10677568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9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451917" y="1499137"/>
            <a:ext cx="3459462" cy="3459463"/>
            <a:chOff x="1801408" y="2944628"/>
            <a:chExt cx="2090618" cy="20906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48" name="椭圆 47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97583" y="3255275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椭圆 5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66548" y="407010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34759" y="407010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椭圆 58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0B05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344255" y="3255275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椭圆 62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324213" y="208624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93114" y="208624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椭圆 7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6" name="Rectangle 23"/>
          <p:cNvSpPr/>
          <p:nvPr/>
        </p:nvSpPr>
        <p:spPr>
          <a:xfrm>
            <a:off x="425040" y="2400847"/>
            <a:ext cx="340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Готовый к использованию он-лайн инструмент </a:t>
            </a:r>
            <a:endParaRPr lang="en-GB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9" name="Rectangle 23"/>
          <p:cNvSpPr/>
          <p:nvPr/>
        </p:nvSpPr>
        <p:spPr>
          <a:xfrm>
            <a:off x="379105" y="3213853"/>
            <a:ext cx="3338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4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Подготовленную г</a:t>
            </a:r>
            <a:r>
              <a:rPr lang="ru-RU" sz="1400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руппу педагогов</a:t>
            </a:r>
          </a:p>
        </p:txBody>
      </p:sp>
      <p:sp>
        <p:nvSpPr>
          <p:cNvPr id="82" name="Rectangle 23"/>
          <p:cNvSpPr/>
          <p:nvPr/>
        </p:nvSpPr>
        <p:spPr>
          <a:xfrm>
            <a:off x="419983" y="4276732"/>
            <a:ext cx="340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Готовая к использованию картотека  дидактических материалов, игр по речевому воспитанию дошкольников </a:t>
            </a:r>
            <a:endParaRPr lang="en-GB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8700641" y="4450990"/>
            <a:ext cx="345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Методические материалы по созданию педагогических условий, развивающей предметно-пространственной среды, обеспечивающей речевой воспитание дошкольников</a:t>
            </a:r>
            <a:endParaRPr lang="en-GB" altLang="zh-CN" sz="14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8" name="Rectangle 23"/>
          <p:cNvSpPr/>
          <p:nvPr/>
        </p:nvSpPr>
        <p:spPr>
          <a:xfrm>
            <a:off x="8730586" y="3260355"/>
            <a:ext cx="3429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Разработанное содержание образовательной деятельности по развитию связной речи</a:t>
            </a:r>
            <a:endParaRPr lang="en-GB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91" name="Rectangle 23"/>
          <p:cNvSpPr/>
          <p:nvPr/>
        </p:nvSpPr>
        <p:spPr>
          <a:xfrm>
            <a:off x="8700641" y="1550298"/>
            <a:ext cx="3429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В пилотных группах созданные педагогические условия, развивающая предметно-пространственная среда, обеспечивающая качественное   речевое воспитание дошкольников </a:t>
            </a:r>
            <a:endParaRPr lang="en-GB" altLang="zh-CN" sz="14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5D5224A-A56C-4E85-8E81-91568C27FF6B}"/>
              </a:ext>
            </a:extLst>
          </p:cNvPr>
          <p:cNvSpPr/>
          <p:nvPr/>
        </p:nvSpPr>
        <p:spPr>
          <a:xfrm>
            <a:off x="-81280" y="-70998"/>
            <a:ext cx="12344399" cy="928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93" name="Рисунок 92" descr="C:\Users\Пользователь\Desktop\ЛОГО.jpg">
            <a:extLst>
              <a:ext uri="{FF2B5EF4-FFF2-40B4-BE49-F238E27FC236}">
                <a16:creationId xmlns:a16="http://schemas.microsoft.com/office/drawing/2014/main" id="{D5D6E975-5231-4CF2-890A-4979F40EBEB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6" y="-149244"/>
            <a:ext cx="1097873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3CA228A-C5AC-4424-AD4D-BCC72252B480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9784FD6-8347-4D95-9838-B5E79CA2CB59}"/>
              </a:ext>
            </a:extLst>
          </p:cNvPr>
          <p:cNvSpPr txBox="1"/>
          <p:nvPr/>
        </p:nvSpPr>
        <p:spPr>
          <a:xfrm>
            <a:off x="297473" y="1095398"/>
            <a:ext cx="372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Cambria Math" pitchFamily="18" charset="0"/>
              </a:rPr>
              <a:t>Что получим? </a:t>
            </a:r>
            <a:endParaRPr lang="zh-CN" altLang="en-US" sz="4000" b="1" dirty="0">
              <a:solidFill>
                <a:srgbClr val="92D05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365356" y="1730931"/>
            <a:ext cx="1894173" cy="1584384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平行四边形 16"/>
          <p:cNvSpPr/>
          <p:nvPr/>
        </p:nvSpPr>
        <p:spPr>
          <a:xfrm>
            <a:off x="2013842" y="2523123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100000">
                <a:srgbClr val="504E44"/>
              </a:gs>
              <a:gs pos="0">
                <a:srgbClr val="505046"/>
              </a:gs>
              <a:gs pos="40000">
                <a:srgbClr val="504B41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平行四边形 17"/>
          <p:cNvSpPr/>
          <p:nvPr/>
        </p:nvSpPr>
        <p:spPr>
          <a:xfrm>
            <a:off x="2651639" y="3315315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2000">
                <a:srgbClr val="A6A5A0"/>
              </a:gs>
              <a:gs pos="100000">
                <a:srgbClr val="98958C"/>
              </a:gs>
              <a:gs pos="40000">
                <a:srgbClr val="B4B4B4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平行四边形 18"/>
          <p:cNvSpPr/>
          <p:nvPr/>
        </p:nvSpPr>
        <p:spPr>
          <a:xfrm>
            <a:off x="3304870" y="4107507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0">
                <a:srgbClr val="4FC0CC"/>
              </a:gs>
              <a:gs pos="100000">
                <a:srgbClr val="39B8C5"/>
              </a:gs>
              <a:gs pos="40000">
                <a:srgbClr val="64C8D2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527383" y="2396991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623394" y="3189183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245297" y="2455497"/>
            <a:ext cx="3888000" cy="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719405" y="3981375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815415" y="4773567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900858" y="5565759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759391" y="2560211"/>
            <a:ext cx="675527" cy="675527"/>
            <a:chOff x="1319543" y="1686014"/>
            <a:chExt cx="506645" cy="50664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椭圆 21"/>
            <p:cNvSpPr/>
            <p:nvPr/>
          </p:nvSpPr>
          <p:spPr>
            <a:xfrm rot="2871423">
              <a:off x="1522201" y="1888672"/>
              <a:ext cx="101329" cy="101329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弧形 22"/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弧形 23"/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弧形 24"/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弧形 25"/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>
                <a:gd name="adj1" fmla="val 5326050"/>
                <a:gd name="adj2" fmla="val 10634375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弧形 26"/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>
                <a:gd name="adj1" fmla="val 5299373"/>
                <a:gd name="adj2" fmla="val 10617012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弧形 27"/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>
                <a:gd name="adj1" fmla="val 5198408"/>
                <a:gd name="adj2" fmla="val 10677568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416564" y="3394403"/>
            <a:ext cx="550813" cy="550813"/>
            <a:chOff x="10116616" y="1869747"/>
            <a:chExt cx="1375218" cy="137521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0" name="椭圆 29"/>
            <p:cNvSpPr/>
            <p:nvPr/>
          </p:nvSpPr>
          <p:spPr>
            <a:xfrm>
              <a:off x="10116616" y="1869747"/>
              <a:ext cx="1375218" cy="137521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746497" y="195174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217185" y="249962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268744" y="249962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746497" y="305213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798596" y="2116250"/>
              <a:ext cx="5630" cy="453804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0438596" y="2563704"/>
              <a:ext cx="360000" cy="2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132584" y="4140557"/>
            <a:ext cx="624000" cy="576000"/>
            <a:chOff x="9756576" y="1288324"/>
            <a:chExt cx="1586854" cy="200350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8" name="圆角矩形 37"/>
            <p:cNvSpPr/>
            <p:nvPr/>
          </p:nvSpPr>
          <p:spPr>
            <a:xfrm>
              <a:off x="10359467" y="2820142"/>
              <a:ext cx="381068" cy="127021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422966" y="3130514"/>
              <a:ext cx="254075" cy="161316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388002" y="2975327"/>
              <a:ext cx="323999" cy="127021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9756576" y="1570987"/>
              <a:ext cx="288453" cy="223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1054978" y="1590032"/>
              <a:ext cx="288452" cy="204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550007" y="1288324"/>
              <a:ext cx="0" cy="30170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圆角矩形 66"/>
            <p:cNvSpPr/>
            <p:nvPr/>
          </p:nvSpPr>
          <p:spPr>
            <a:xfrm>
              <a:off x="10045029" y="1681611"/>
              <a:ext cx="1009948" cy="1073456"/>
            </a:xfrm>
            <a:custGeom>
              <a:avLst/>
              <a:gdLst/>
              <a:ahLst/>
              <a:cxnLst/>
              <a:rect l="l" t="t" r="r" b="b"/>
              <a:pathLst>
                <a:path w="286232" h="304231">
                  <a:moveTo>
                    <a:pt x="143116" y="0"/>
                  </a:moveTo>
                  <a:cubicBezTo>
                    <a:pt x="222157" y="0"/>
                    <a:pt x="286232" y="64075"/>
                    <a:pt x="286232" y="143116"/>
                  </a:cubicBezTo>
                  <a:cubicBezTo>
                    <a:pt x="286232" y="204128"/>
                    <a:pt x="248053" y="256223"/>
                    <a:pt x="193959" y="275967"/>
                  </a:cubicBezTo>
                  <a:lnTo>
                    <a:pt x="193959" y="298231"/>
                  </a:lnTo>
                  <a:cubicBezTo>
                    <a:pt x="193959" y="301545"/>
                    <a:pt x="191273" y="304231"/>
                    <a:pt x="187959" y="304231"/>
                  </a:cubicBezTo>
                  <a:lnTo>
                    <a:pt x="91959" y="304231"/>
                  </a:lnTo>
                  <a:cubicBezTo>
                    <a:pt x="88645" y="304231"/>
                    <a:pt x="85959" y="301545"/>
                    <a:pt x="85959" y="298231"/>
                  </a:cubicBezTo>
                  <a:lnTo>
                    <a:pt x="85959" y="274231"/>
                  </a:lnTo>
                  <a:lnTo>
                    <a:pt x="86092" y="274098"/>
                  </a:lnTo>
                  <a:cubicBezTo>
                    <a:pt x="35372" y="252309"/>
                    <a:pt x="0" y="201843"/>
                    <a:pt x="0" y="143116"/>
                  </a:cubicBezTo>
                  <a:cubicBezTo>
                    <a:pt x="0" y="64075"/>
                    <a:pt x="64075" y="0"/>
                    <a:pt x="143116" y="0"/>
                  </a:cubicBezTo>
                  <a:close/>
                </a:path>
              </a:pathLst>
            </a:cu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054977" y="2497747"/>
              <a:ext cx="288453" cy="223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9756576" y="2502236"/>
              <a:ext cx="288454" cy="21855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637429" y="4989759"/>
            <a:ext cx="624000" cy="576000"/>
            <a:chOff x="4274149" y="4104491"/>
            <a:chExt cx="595703" cy="565393"/>
          </a:xfrm>
        </p:grpSpPr>
        <p:grpSp>
          <p:nvGrpSpPr>
            <p:cNvPr id="48" name="组合 47"/>
            <p:cNvGrpSpPr/>
            <p:nvPr/>
          </p:nvGrpSpPr>
          <p:grpSpPr>
            <a:xfrm>
              <a:off x="4274149" y="4165884"/>
              <a:ext cx="595703" cy="504000"/>
              <a:chOff x="13212960" y="2833360"/>
              <a:chExt cx="936104" cy="792000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50" name="矩形 49"/>
              <p:cNvSpPr/>
              <p:nvPr/>
            </p:nvSpPr>
            <p:spPr>
              <a:xfrm>
                <a:off x="13212960" y="3373360"/>
                <a:ext cx="144016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476989" y="3229360"/>
                <a:ext cx="144016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4005048" y="2833360"/>
                <a:ext cx="144016" cy="7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741018" y="3121360"/>
                <a:ext cx="144016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4279106" y="4104491"/>
              <a:ext cx="499099" cy="367497"/>
            </a:xfrm>
            <a:custGeom>
              <a:avLst/>
              <a:gdLst>
                <a:gd name="connsiteX0" fmla="*/ 0 w 416719"/>
                <a:gd name="connsiteY0" fmla="*/ 302419 h 302419"/>
                <a:gd name="connsiteX1" fmla="*/ 269082 w 416719"/>
                <a:gd name="connsiteY1" fmla="*/ 166687 h 302419"/>
                <a:gd name="connsiteX2" fmla="*/ 416719 w 416719"/>
                <a:gd name="connsiteY2" fmla="*/ 0 h 302419"/>
                <a:gd name="connsiteX3" fmla="*/ 416719 w 416719"/>
                <a:gd name="connsiteY3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719" h="302419">
                  <a:moveTo>
                    <a:pt x="0" y="302419"/>
                  </a:moveTo>
                  <a:cubicBezTo>
                    <a:pt x="99814" y="259754"/>
                    <a:pt x="199629" y="217090"/>
                    <a:pt x="269082" y="166687"/>
                  </a:cubicBezTo>
                  <a:cubicBezTo>
                    <a:pt x="338535" y="116284"/>
                    <a:pt x="416719" y="0"/>
                    <a:pt x="416719" y="0"/>
                  </a:cubicBezTo>
                  <a:lnTo>
                    <a:pt x="416719" y="0"/>
                  </a:lnTo>
                </a:path>
              </a:pathLst>
            </a:custGeom>
            <a:ln w="15875">
              <a:solidFill>
                <a:schemeClr val="bg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31373" y="1604799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矩形 55"/>
          <p:cNvSpPr/>
          <p:nvPr/>
        </p:nvSpPr>
        <p:spPr>
          <a:xfrm>
            <a:off x="2111645" y="1680760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01</a:t>
            </a:r>
          </a:p>
        </p:txBody>
      </p:sp>
      <p:sp>
        <p:nvSpPr>
          <p:cNvPr id="61" name="矩形 60"/>
          <p:cNvSpPr/>
          <p:nvPr/>
        </p:nvSpPr>
        <p:spPr>
          <a:xfrm>
            <a:off x="2727805" y="246262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02</a:t>
            </a:r>
          </a:p>
        </p:txBody>
      </p:sp>
      <p:sp>
        <p:nvSpPr>
          <p:cNvPr id="64" name="矩形 63"/>
          <p:cNvSpPr/>
          <p:nvPr/>
        </p:nvSpPr>
        <p:spPr>
          <a:xfrm>
            <a:off x="3386533" y="324936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03</a:t>
            </a:r>
          </a:p>
        </p:txBody>
      </p:sp>
      <p:sp>
        <p:nvSpPr>
          <p:cNvPr id="67" name="矩形 66"/>
          <p:cNvSpPr/>
          <p:nvPr/>
        </p:nvSpPr>
        <p:spPr>
          <a:xfrm>
            <a:off x="4056536" y="401606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5851" y="1682155"/>
            <a:ext cx="795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3 ноутбуков – 150,0 тыс. руб.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Интернет-связи 36,0 тыс.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0949" y="2526994"/>
            <a:ext cx="7296496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учебного оборудования для создания предметно-развивающей среды – 450,0 тыс. руб.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2909" y="3323596"/>
            <a:ext cx="6840183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командировочных расходов и  гонорара привлеченных экспертов – 120,0 тыс. руб.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14501" y="4120198"/>
            <a:ext cx="6062084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мебели для создания предметно-развивающей среды – 300,0 тыс. руб.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09849" y="4837109"/>
            <a:ext cx="4845045" cy="9130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Algerian" pitchFamily="82" charset="0"/>
              </a:defRPr>
            </a:lvl1pPr>
          </a:lstStyle>
          <a:p>
            <a:r>
              <a:rPr lang="ru-RU" altLang="zh-CN" sz="2400" dirty="0">
                <a:solidFill>
                  <a:schemeClr val="accent6"/>
                </a:solidFill>
              </a:rPr>
              <a:t>ИТОГО:</a:t>
            </a:r>
            <a:r>
              <a:rPr lang="ru-RU" altLang="zh-CN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1256,0 тыс. </a:t>
            </a:r>
            <a:r>
              <a:rPr lang="ru-RU" sz="2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ru-RU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3 года 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673621" y="1667864"/>
            <a:ext cx="3888000" cy="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26E02DA6-81F0-4110-B09D-6ED9DA5E325B}"/>
              </a:ext>
            </a:extLst>
          </p:cNvPr>
          <p:cNvSpPr/>
          <p:nvPr/>
        </p:nvSpPr>
        <p:spPr>
          <a:xfrm>
            <a:off x="-81280" y="-70998"/>
            <a:ext cx="12344399" cy="851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81" name="Рисунок 80" descr="C:\Users\Пользователь\Desktop\ЛОГО.jpg">
            <a:extLst>
              <a:ext uri="{FF2B5EF4-FFF2-40B4-BE49-F238E27FC236}">
                <a16:creationId xmlns:a16="http://schemas.microsoft.com/office/drawing/2014/main" id="{4594FA41-FAF1-4229-ACBA-7D6C6104B61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202003" y="-9172"/>
            <a:ext cx="698855" cy="791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82" name="Заголовок 8">
            <a:extLst>
              <a:ext uri="{FF2B5EF4-FFF2-40B4-BE49-F238E27FC236}">
                <a16:creationId xmlns:a16="http://schemas.microsoft.com/office/drawing/2014/main" id="{582FA0CA-5A19-449E-AAC5-B29D5BE183BB}"/>
              </a:ext>
            </a:extLst>
          </p:cNvPr>
          <p:cNvSpPr txBox="1">
            <a:spLocks/>
          </p:cNvSpPr>
          <p:nvPr/>
        </p:nvSpPr>
        <p:spPr>
          <a:xfrm>
            <a:off x="2781646" y="867326"/>
            <a:ext cx="8701446" cy="705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6"/>
                </a:solidFill>
                <a:latin typeface="Mistral" panose="03090702030407020403" pitchFamily="66" charset="0"/>
              </a:rPr>
              <a:t>На какие цели необходимы ресурсы?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619</Words>
  <Application>Microsoft Office PowerPoint</Application>
  <PresentationFormat>Широкоэкранный</PresentationFormat>
  <Paragraphs>107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Batang</vt:lpstr>
      <vt:lpstr>Microsoft YaHei</vt:lpstr>
      <vt:lpstr>Microsoft YaHei</vt:lpstr>
      <vt:lpstr>华文细黑</vt:lpstr>
      <vt:lpstr>Algerian</vt:lpstr>
      <vt:lpstr>Arial</vt:lpstr>
      <vt:lpstr>Arial Unicode MS</vt:lpstr>
      <vt:lpstr>Calibri</vt:lpstr>
      <vt:lpstr>Calibri Light</vt:lpstr>
      <vt:lpstr>Cambria Math</vt:lpstr>
      <vt:lpstr>Mistral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Цель проекта разработка, описание и создание педагогических условий для комплексного развития образовательного и личностного потенциала дошкольника через инструменты речевого воспитания на основе комплексной оценки траектории развития ребенка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Кузнецова</cp:lastModifiedBy>
  <cp:revision>73</cp:revision>
  <dcterms:created xsi:type="dcterms:W3CDTF">2020-07-28T17:41:50Z</dcterms:created>
  <dcterms:modified xsi:type="dcterms:W3CDTF">2021-01-18T06:02:27Z</dcterms:modified>
</cp:coreProperties>
</file>