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0" r:id="rId3"/>
    <p:sldId id="263" r:id="rId4"/>
    <p:sldId id="265" r:id="rId5"/>
    <p:sldId id="257" r:id="rId6"/>
    <p:sldId id="261" r:id="rId7"/>
    <p:sldId id="258" r:id="rId8"/>
    <p:sldId id="259" r:id="rId9"/>
    <p:sldId id="262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847"/>
    <a:srgbClr val="D72830"/>
    <a:srgbClr val="F7B613"/>
    <a:srgbClr val="C2B49A"/>
    <a:srgbClr val="DD7126"/>
    <a:srgbClr val="BB6F1B"/>
    <a:srgbClr val="F0A22E"/>
    <a:srgbClr val="00A652"/>
    <a:srgbClr val="0000FD"/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715" autoAdjust="0"/>
  </p:normalViewPr>
  <p:slideViewPr>
    <p:cSldViewPr snapToGrid="0">
      <p:cViewPr varScale="1">
        <p:scale>
          <a:sx n="95" d="100"/>
          <a:sy n="95" d="100"/>
        </p:scale>
        <p:origin x="11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2" d="100"/>
          <a:sy n="62" d="100"/>
        </p:scale>
        <p:origin x="2299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36C39-2F93-48CC-8E9C-8C06318474E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120CA7-8442-442F-8D28-615001331718}">
      <dgm:prSet phldrT="[Текст]" custT="1"/>
      <dgm:spPr/>
      <dgm:t>
        <a:bodyPr/>
        <a:lstStyle/>
        <a:p>
          <a:r>
            <a:rPr lang="ru-RU" sz="3600" b="1" dirty="0" smtClean="0"/>
            <a:t>Допуск к ГИА</a:t>
          </a:r>
          <a:endParaRPr lang="ru-RU" sz="3600" b="1" dirty="0"/>
        </a:p>
      </dgm:t>
    </dgm:pt>
    <dgm:pt modelId="{24AEC2F3-CA02-435D-8F75-2A23590228E2}" type="parTrans" cxnId="{7B5010FB-2544-4F6F-883D-C859ABD03AC8}">
      <dgm:prSet/>
      <dgm:spPr/>
      <dgm:t>
        <a:bodyPr/>
        <a:lstStyle/>
        <a:p>
          <a:endParaRPr lang="ru-RU"/>
        </a:p>
      </dgm:t>
    </dgm:pt>
    <dgm:pt modelId="{5F484514-130B-41C1-844F-EC7DC844D5CE}" type="sibTrans" cxnId="{7B5010FB-2544-4F6F-883D-C859ABD03AC8}">
      <dgm:prSet/>
      <dgm:spPr/>
      <dgm:t>
        <a:bodyPr/>
        <a:lstStyle/>
        <a:p>
          <a:endParaRPr lang="ru-RU"/>
        </a:p>
      </dgm:t>
    </dgm:pt>
    <dgm:pt modelId="{54897F0D-A7B0-4A77-8F9E-A6F7553A499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Основная дата –первая среда декабря</a:t>
          </a:r>
          <a:endParaRPr lang="ru-RU" sz="2400" dirty="0"/>
        </a:p>
      </dgm:t>
    </dgm:pt>
    <dgm:pt modelId="{F35586C9-1EE4-4532-BE07-0BC2212707C5}" type="parTrans" cxnId="{8527C76D-55FF-40F1-83F8-9A20E22AD508}">
      <dgm:prSet/>
      <dgm:spPr/>
      <dgm:t>
        <a:bodyPr/>
        <a:lstStyle/>
        <a:p>
          <a:endParaRPr lang="ru-RU"/>
        </a:p>
      </dgm:t>
    </dgm:pt>
    <dgm:pt modelId="{34B49819-DB22-42B6-898F-E11B8BC1C908}" type="sibTrans" cxnId="{8527C76D-55FF-40F1-83F8-9A20E22AD508}">
      <dgm:prSet/>
      <dgm:spPr/>
      <dgm:t>
        <a:bodyPr/>
        <a:lstStyle/>
        <a:p>
          <a:endParaRPr lang="ru-RU"/>
        </a:p>
      </dgm:t>
    </dgm:pt>
    <dgm:pt modelId="{512237C8-7F26-4078-9AB4-C5AB5960B2D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Заявления- не позднее чем за 2 недели до начала проведения</a:t>
          </a:r>
          <a:endParaRPr lang="ru-RU" sz="1800" dirty="0"/>
        </a:p>
      </dgm:t>
    </dgm:pt>
    <dgm:pt modelId="{4FAACEE8-B7B7-4521-90DA-10E77DB6EAD0}" type="parTrans" cxnId="{BC8CCD46-AF22-4635-B28F-BD3A68B8A443}">
      <dgm:prSet/>
      <dgm:spPr/>
      <dgm:t>
        <a:bodyPr/>
        <a:lstStyle/>
        <a:p>
          <a:endParaRPr lang="ru-RU"/>
        </a:p>
      </dgm:t>
    </dgm:pt>
    <dgm:pt modelId="{CF307487-4460-4FFE-B5FB-4D1AEDA50470}" type="sibTrans" cxnId="{BC8CCD46-AF22-4635-B28F-BD3A68B8A443}">
      <dgm:prSet/>
      <dgm:spPr/>
      <dgm:t>
        <a:bodyPr/>
        <a:lstStyle/>
        <a:p>
          <a:endParaRPr lang="ru-RU"/>
        </a:p>
      </dgm:t>
    </dgm:pt>
    <dgm:pt modelId="{FB09D606-97DF-44C9-AAA6-58892DCE743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Лично (или родителями, законными представителями, уполномоченными лицами) при предъявлении документов, удостоверяющих личность </a:t>
          </a:r>
          <a:endParaRPr lang="ru-RU" sz="1400" dirty="0"/>
        </a:p>
      </dgm:t>
    </dgm:pt>
    <dgm:pt modelId="{3D40E395-9E58-4FA8-907A-5870B67F6F92}" type="parTrans" cxnId="{6B3EE02A-3BC4-4419-8355-DC7D0EEC2316}">
      <dgm:prSet/>
      <dgm:spPr/>
      <dgm:t>
        <a:bodyPr/>
        <a:lstStyle/>
        <a:p>
          <a:endParaRPr lang="ru-RU"/>
        </a:p>
      </dgm:t>
    </dgm:pt>
    <dgm:pt modelId="{8D987002-3169-4D7D-B278-E284D98F189A}" type="sibTrans" cxnId="{6B3EE02A-3BC4-4419-8355-DC7D0EEC2316}">
      <dgm:prSet/>
      <dgm:spPr/>
      <dgm:t>
        <a:bodyPr/>
        <a:lstStyle/>
        <a:p>
          <a:endParaRPr lang="ru-RU"/>
        </a:p>
      </dgm:t>
    </dgm:pt>
    <dgm:pt modelId="{8C326AC1-1046-418A-B6BB-C1D6C9FD7E6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Для лиц (экстернов) с ОВЗ, детей -инвалидов, инвалидов- рекомендация ПМПК; детей -инвалидов, инвалидов- справка МСЭ</a:t>
          </a:r>
          <a:endParaRPr lang="ru-RU" sz="1400" dirty="0"/>
        </a:p>
      </dgm:t>
    </dgm:pt>
    <dgm:pt modelId="{51F2E793-55DB-472D-952C-F96683011551}" type="parTrans" cxnId="{F7322F37-A9DD-40EF-A737-47B266E8C426}">
      <dgm:prSet/>
      <dgm:spPr/>
      <dgm:t>
        <a:bodyPr/>
        <a:lstStyle/>
        <a:p>
          <a:endParaRPr lang="ru-RU"/>
        </a:p>
      </dgm:t>
    </dgm:pt>
    <dgm:pt modelId="{62143759-894C-4857-967C-FFCD5038DAA5}" type="sibTrans" cxnId="{F7322F37-A9DD-40EF-A737-47B266E8C426}">
      <dgm:prSet/>
      <dgm:spPr/>
      <dgm:t>
        <a:bodyPr/>
        <a:lstStyle/>
        <a:p>
          <a:endParaRPr lang="ru-RU"/>
        </a:p>
      </dgm:t>
    </dgm:pt>
    <dgm:pt modelId="{CBFE7B60-4645-481D-904A-CD0D3721A641}" type="pres">
      <dgm:prSet presAssocID="{0B536C39-2F93-48CC-8E9C-8C06318474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857B55-8886-4FAD-9B50-3E1EEE97EC00}" type="pres">
      <dgm:prSet presAssocID="{8D120CA7-8442-442F-8D28-615001331718}" presName="node" presStyleLbl="node1" presStyleIdx="0" presStyleCnt="5" custScaleY="36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A4439-7F4B-4E64-B5F0-D45DF9E5C26F}" type="pres">
      <dgm:prSet presAssocID="{5F484514-130B-41C1-844F-EC7DC844D5CE}" presName="sibTrans" presStyleCnt="0"/>
      <dgm:spPr/>
    </dgm:pt>
    <dgm:pt modelId="{F7FC943F-042D-400D-9CDF-CBE16C92D445}" type="pres">
      <dgm:prSet presAssocID="{54897F0D-A7B0-4A77-8F9E-A6F7553A499A}" presName="node" presStyleLbl="node1" presStyleIdx="1" presStyleCnt="5" custScaleY="36909" custLinFactNeighborX="703" custLinFactNeighborY="-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3A5C0-2BF2-4D9E-87AD-1C0DC72866C9}" type="pres">
      <dgm:prSet presAssocID="{34B49819-DB22-42B6-898F-E11B8BC1C908}" presName="sibTrans" presStyleCnt="0"/>
      <dgm:spPr/>
    </dgm:pt>
    <dgm:pt modelId="{AB47C0C6-637E-4806-A4D0-43A829CEF8DF}" type="pres">
      <dgm:prSet presAssocID="{512237C8-7F26-4078-9AB4-C5AB5960B2D0}" presName="node" presStyleLbl="node1" presStyleIdx="2" presStyleCnt="5" custScaleY="35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9F490-ED0D-4DA6-897C-183EAF9E5E44}" type="pres">
      <dgm:prSet presAssocID="{CF307487-4460-4FFE-B5FB-4D1AEDA50470}" presName="sibTrans" presStyleCnt="0"/>
      <dgm:spPr/>
    </dgm:pt>
    <dgm:pt modelId="{83C8C64A-FADD-4644-BD28-A5717CBEE80E}" type="pres">
      <dgm:prSet presAssocID="{FB09D606-97DF-44C9-AAA6-58892DCE7439}" presName="node" presStyleLbl="node1" presStyleIdx="3" presStyleCnt="5" custScaleY="45502" custLinFactNeighborX="245" custLinFactNeighborY="1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F6014-9710-4A0C-B83A-B5657642C989}" type="pres">
      <dgm:prSet presAssocID="{8D987002-3169-4D7D-B278-E284D98F189A}" presName="sibTrans" presStyleCnt="0"/>
      <dgm:spPr/>
    </dgm:pt>
    <dgm:pt modelId="{61C0E87D-DF25-4A39-B9B0-2D5C291DADB5}" type="pres">
      <dgm:prSet presAssocID="{8C326AC1-1046-418A-B6BB-C1D6C9FD7E6A}" presName="node" presStyleLbl="node1" presStyleIdx="4" presStyleCnt="5" custScaleY="44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8CCD46-AF22-4635-B28F-BD3A68B8A443}" srcId="{0B536C39-2F93-48CC-8E9C-8C06318474E1}" destId="{512237C8-7F26-4078-9AB4-C5AB5960B2D0}" srcOrd="2" destOrd="0" parTransId="{4FAACEE8-B7B7-4521-90DA-10E77DB6EAD0}" sibTransId="{CF307487-4460-4FFE-B5FB-4D1AEDA50470}"/>
    <dgm:cxn modelId="{8527C76D-55FF-40F1-83F8-9A20E22AD508}" srcId="{0B536C39-2F93-48CC-8E9C-8C06318474E1}" destId="{54897F0D-A7B0-4A77-8F9E-A6F7553A499A}" srcOrd="1" destOrd="0" parTransId="{F35586C9-1EE4-4532-BE07-0BC2212707C5}" sibTransId="{34B49819-DB22-42B6-898F-E11B8BC1C908}"/>
    <dgm:cxn modelId="{CBAB5F6F-B2BE-4264-A63C-740AA351A8CA}" type="presOf" srcId="{512237C8-7F26-4078-9AB4-C5AB5960B2D0}" destId="{AB47C0C6-637E-4806-A4D0-43A829CEF8DF}" srcOrd="0" destOrd="0" presId="urn:microsoft.com/office/officeart/2005/8/layout/default"/>
    <dgm:cxn modelId="{B853862D-2581-4108-BF59-8B34FE6EFBBA}" type="presOf" srcId="{8D120CA7-8442-442F-8D28-615001331718}" destId="{4F857B55-8886-4FAD-9B50-3E1EEE97EC00}" srcOrd="0" destOrd="0" presId="urn:microsoft.com/office/officeart/2005/8/layout/default"/>
    <dgm:cxn modelId="{6B3EE02A-3BC4-4419-8355-DC7D0EEC2316}" srcId="{0B536C39-2F93-48CC-8E9C-8C06318474E1}" destId="{FB09D606-97DF-44C9-AAA6-58892DCE7439}" srcOrd="3" destOrd="0" parTransId="{3D40E395-9E58-4FA8-907A-5870B67F6F92}" sibTransId="{8D987002-3169-4D7D-B278-E284D98F189A}"/>
    <dgm:cxn modelId="{67C5D76B-2FC5-4295-9A24-3244536F1B5B}" type="presOf" srcId="{8C326AC1-1046-418A-B6BB-C1D6C9FD7E6A}" destId="{61C0E87D-DF25-4A39-B9B0-2D5C291DADB5}" srcOrd="0" destOrd="0" presId="urn:microsoft.com/office/officeart/2005/8/layout/default"/>
    <dgm:cxn modelId="{7B5010FB-2544-4F6F-883D-C859ABD03AC8}" srcId="{0B536C39-2F93-48CC-8E9C-8C06318474E1}" destId="{8D120CA7-8442-442F-8D28-615001331718}" srcOrd="0" destOrd="0" parTransId="{24AEC2F3-CA02-435D-8F75-2A23590228E2}" sibTransId="{5F484514-130B-41C1-844F-EC7DC844D5CE}"/>
    <dgm:cxn modelId="{9B75D267-AE19-46F0-8D95-92045060F2DE}" type="presOf" srcId="{54897F0D-A7B0-4A77-8F9E-A6F7553A499A}" destId="{F7FC943F-042D-400D-9CDF-CBE16C92D445}" srcOrd="0" destOrd="0" presId="urn:microsoft.com/office/officeart/2005/8/layout/default"/>
    <dgm:cxn modelId="{B1016560-6396-466E-9A87-6A416D82F946}" type="presOf" srcId="{FB09D606-97DF-44C9-AAA6-58892DCE7439}" destId="{83C8C64A-FADD-4644-BD28-A5717CBEE80E}" srcOrd="0" destOrd="0" presId="urn:microsoft.com/office/officeart/2005/8/layout/default"/>
    <dgm:cxn modelId="{F7322F37-A9DD-40EF-A737-47B266E8C426}" srcId="{0B536C39-2F93-48CC-8E9C-8C06318474E1}" destId="{8C326AC1-1046-418A-B6BB-C1D6C9FD7E6A}" srcOrd="4" destOrd="0" parTransId="{51F2E793-55DB-472D-952C-F96683011551}" sibTransId="{62143759-894C-4857-967C-FFCD5038DAA5}"/>
    <dgm:cxn modelId="{FDE3A71E-D1E8-4F65-B720-F3F86CB48747}" type="presOf" srcId="{0B536C39-2F93-48CC-8E9C-8C06318474E1}" destId="{CBFE7B60-4645-481D-904A-CD0D3721A641}" srcOrd="0" destOrd="0" presId="urn:microsoft.com/office/officeart/2005/8/layout/default"/>
    <dgm:cxn modelId="{7F53B651-F689-409A-8A41-EB11EEA11C75}" type="presParOf" srcId="{CBFE7B60-4645-481D-904A-CD0D3721A641}" destId="{4F857B55-8886-4FAD-9B50-3E1EEE97EC00}" srcOrd="0" destOrd="0" presId="urn:microsoft.com/office/officeart/2005/8/layout/default"/>
    <dgm:cxn modelId="{4D64AD57-4583-404C-B364-65021D88A06F}" type="presParOf" srcId="{CBFE7B60-4645-481D-904A-CD0D3721A641}" destId="{5DBA4439-7F4B-4E64-B5F0-D45DF9E5C26F}" srcOrd="1" destOrd="0" presId="urn:microsoft.com/office/officeart/2005/8/layout/default"/>
    <dgm:cxn modelId="{1BC59F89-E8E2-4224-9AF1-1FA4D182CA86}" type="presParOf" srcId="{CBFE7B60-4645-481D-904A-CD0D3721A641}" destId="{F7FC943F-042D-400D-9CDF-CBE16C92D445}" srcOrd="2" destOrd="0" presId="urn:microsoft.com/office/officeart/2005/8/layout/default"/>
    <dgm:cxn modelId="{6138D505-41D6-47F3-BDB3-B5FD072275A8}" type="presParOf" srcId="{CBFE7B60-4645-481D-904A-CD0D3721A641}" destId="{50F3A5C0-2BF2-4D9E-87AD-1C0DC72866C9}" srcOrd="3" destOrd="0" presId="urn:microsoft.com/office/officeart/2005/8/layout/default"/>
    <dgm:cxn modelId="{6F945CDF-9311-4404-BADF-8B12E98F6EDA}" type="presParOf" srcId="{CBFE7B60-4645-481D-904A-CD0D3721A641}" destId="{AB47C0C6-637E-4806-A4D0-43A829CEF8DF}" srcOrd="4" destOrd="0" presId="urn:microsoft.com/office/officeart/2005/8/layout/default"/>
    <dgm:cxn modelId="{032E74C0-0C2A-401B-9A51-38E8B2EBF1D1}" type="presParOf" srcId="{CBFE7B60-4645-481D-904A-CD0D3721A641}" destId="{4F79F490-ED0D-4DA6-897C-183EAF9E5E44}" srcOrd="5" destOrd="0" presId="urn:microsoft.com/office/officeart/2005/8/layout/default"/>
    <dgm:cxn modelId="{FE682DD9-392F-4CD6-80DB-BEE1FEECBBFB}" type="presParOf" srcId="{CBFE7B60-4645-481D-904A-CD0D3721A641}" destId="{83C8C64A-FADD-4644-BD28-A5717CBEE80E}" srcOrd="6" destOrd="0" presId="urn:microsoft.com/office/officeart/2005/8/layout/default"/>
    <dgm:cxn modelId="{B40E43EA-79EE-45B7-A142-8143332841AD}" type="presParOf" srcId="{CBFE7B60-4645-481D-904A-CD0D3721A641}" destId="{E64F6014-9710-4A0C-B83A-B5657642C989}" srcOrd="7" destOrd="0" presId="urn:microsoft.com/office/officeart/2005/8/layout/default"/>
    <dgm:cxn modelId="{D42F768D-C54D-4F90-83A5-2B861F29D330}" type="presParOf" srcId="{CBFE7B60-4645-481D-904A-CD0D3721A641}" destId="{61C0E87D-DF25-4A39-B9B0-2D5C291DADB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57B55-8886-4FAD-9B50-3E1EEE97EC00}">
      <dsp:nvSpPr>
        <dsp:cNvPr id="0" name=""/>
        <dsp:cNvSpPr/>
      </dsp:nvSpPr>
      <dsp:spPr>
        <a:xfrm>
          <a:off x="207864" y="7305"/>
          <a:ext cx="3485119" cy="759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Допуск к ГИА</a:t>
          </a:r>
          <a:endParaRPr lang="ru-RU" sz="3600" b="1" kern="1200" dirty="0"/>
        </a:p>
      </dsp:txBody>
      <dsp:txXfrm>
        <a:off x="207864" y="7305"/>
        <a:ext cx="3485119" cy="759080"/>
      </dsp:txXfrm>
    </dsp:sp>
    <dsp:sp modelId="{F7FC943F-042D-400D-9CDF-CBE16C92D445}">
      <dsp:nvSpPr>
        <dsp:cNvPr id="0" name=""/>
        <dsp:cNvSpPr/>
      </dsp:nvSpPr>
      <dsp:spPr>
        <a:xfrm>
          <a:off x="4065996" y="0"/>
          <a:ext cx="3485119" cy="771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Основная дата –первая среда декабря</a:t>
          </a:r>
          <a:endParaRPr lang="ru-RU" sz="2400" kern="1200" dirty="0"/>
        </a:p>
      </dsp:txBody>
      <dsp:txXfrm>
        <a:off x="4065996" y="0"/>
        <a:ext cx="3485119" cy="771793"/>
      </dsp:txXfrm>
    </dsp:sp>
    <dsp:sp modelId="{AB47C0C6-637E-4806-A4D0-43A829CEF8DF}">
      <dsp:nvSpPr>
        <dsp:cNvPr id="0" name=""/>
        <dsp:cNvSpPr/>
      </dsp:nvSpPr>
      <dsp:spPr>
        <a:xfrm>
          <a:off x="7875128" y="13222"/>
          <a:ext cx="3485119" cy="747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Заявления- не позднее чем за 2 недели до начала проведения</a:t>
          </a:r>
          <a:endParaRPr lang="ru-RU" sz="1800" kern="1200" dirty="0"/>
        </a:p>
      </dsp:txBody>
      <dsp:txXfrm>
        <a:off x="7875128" y="13222"/>
        <a:ext cx="3485119" cy="747244"/>
      </dsp:txXfrm>
    </dsp:sp>
    <dsp:sp modelId="{83C8C64A-FADD-4644-BD28-A5717CBEE80E}">
      <dsp:nvSpPr>
        <dsp:cNvPr id="0" name=""/>
        <dsp:cNvSpPr/>
      </dsp:nvSpPr>
      <dsp:spPr>
        <a:xfrm>
          <a:off x="2133219" y="1122202"/>
          <a:ext cx="3485119" cy="951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Лично (или родителями, законными представителями, уполномоченными лицами) при предъявлении документов, удостоверяющих личность </a:t>
          </a:r>
          <a:endParaRPr lang="ru-RU" sz="1400" kern="1200" dirty="0"/>
        </a:p>
      </dsp:txBody>
      <dsp:txXfrm>
        <a:off x="2133219" y="1122202"/>
        <a:ext cx="3485119" cy="951479"/>
      </dsp:txXfrm>
    </dsp:sp>
    <dsp:sp modelId="{61C0E87D-DF25-4A39-B9B0-2D5C291DADB5}">
      <dsp:nvSpPr>
        <dsp:cNvPr id="0" name=""/>
        <dsp:cNvSpPr/>
      </dsp:nvSpPr>
      <dsp:spPr>
        <a:xfrm>
          <a:off x="5958312" y="1136079"/>
          <a:ext cx="3485119" cy="921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Для лиц (экстернов) с ОВЗ, детей -инвалидов, инвалидов- рекомендация ПМПК; детей -инвалидов, инвалидов- справка МСЭ</a:t>
          </a:r>
          <a:endParaRPr lang="ru-RU" sz="1400" kern="1200" dirty="0"/>
        </a:p>
      </dsp:txBody>
      <dsp:txXfrm>
        <a:off x="5958312" y="1136079"/>
        <a:ext cx="3485119" cy="921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979D5C-EB26-C948-85C6-756FD3F9AB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51DE38-AD7E-8411-A627-6E98349F72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43EB9-1D86-46C8-A3D9-7AB4E61578B8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2A7F52-79A6-F879-0A50-E13EC13F7A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50509-FFDC-A144-C7D1-095543A6E0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FAA46-12F9-4635-8041-DAE8C4482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44236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F44F1-6531-469D-9410-99BA6C4615D8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DD389-B1F4-464F-8B67-469AC898D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0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 ГИА-11 допускаются выпускники текущего года, не имеющие академической задолженности и в полном объёме выполнившие учебный план, а также успешно написавшие итоговое сочинение (изложение).</a:t>
            </a:r>
          </a:p>
          <a:p>
            <a:r>
              <a:rPr lang="ru-RU" dirty="0" smtClean="0"/>
              <a:t>Для обучающихся, освоивших образовательные программы среднего общего образования и допущенных в текущем году к ГИА, аттестация проводится в форме ЕГЭ.</a:t>
            </a:r>
          </a:p>
          <a:p>
            <a:r>
              <a:rPr lang="ru-RU" dirty="0" smtClean="0"/>
              <a:t>Для лиц с ограниченными возможностями здоровья (ОВЗ), детей-инвалидов и инвалидов аттестация проводится в форме ГВЭ. При этом продолжительность итогового сочинения (изложения), экзаменов увеличивается на 1,5 часа.</a:t>
            </a:r>
          </a:p>
          <a:p>
            <a:r>
              <a:rPr lang="ru-RU" dirty="0" smtClean="0"/>
              <a:t>При проведении ГИА-11 обеспечивается 100-процентное применение печати КИМ в аудиториях ППЭ, 100-процентное сканирование экзаменационных материалов участников ЕГЭ в ППЭ и 100-процентное обеспечение онлайн видеотрансляции.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389-B1F4-464F-8B67-469AC898DE4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72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Математика и русский язык – обязательные учебные предметы. Экзамены по другим учебным предметам обучающиеся сдают добровольно, по своему выбору. Приказом предусмотрена возможность для участников экзаменов изменить выбранный ранее уровень ЕГЭ по математике с базового на профильный или наоборот.</a:t>
            </a:r>
          </a:p>
          <a:p>
            <a:r>
              <a:rPr lang="ru-RU" dirty="0" smtClean="0"/>
              <a:t>Базовый уровень математики требуется для получения аттестата и для поступления в вуз, где математика не является вступительным экзаменом. Профильный уровень математики требуется для поступления в вуз, где математика внесена в перечень обязательных вступительных испытаний.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389-B1F4-464F-8B67-469AC898DE4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1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 1 февраля выпускник в своей школе должен написать заявление, в котором указываются выбор учебных предметов, уровень ЕГЭ по математике (базовый или профильный), форма итоговой аттестации (ЕГЭ или ГВЭ). Устанавливается возможность организации для участников экзаменов подачи заявлений об участии в ГИА-11 в дистанционной форме.</a:t>
            </a:r>
          </a:p>
          <a:p>
            <a:r>
              <a:rPr lang="ru-RU" dirty="0" smtClean="0"/>
              <a:t>Для обучающихся, отказавшихся дать согласие на обработку персональных данных, ГИА по образовательным программам среднего общего образования может быть организована без внесения их персональных данных в ИС. Результаты такого обучающегося будут отсутствовать в ФИС и РИС, что повлечет за собой ограничение его прав в части поступления на обучение по образовательным программам высшего образования – программам </a:t>
            </a:r>
            <a:r>
              <a:rPr lang="ru-RU" dirty="0" err="1" smtClean="0"/>
              <a:t>бакалавриата</a:t>
            </a:r>
            <a:r>
              <a:rPr lang="ru-RU" dirty="0" smtClean="0"/>
              <a:t> и программ </a:t>
            </a:r>
            <a:r>
              <a:rPr lang="ru-RU" dirty="0" err="1" smtClean="0"/>
              <a:t>специалитета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Участники ЕГЭ вправе изменить (дополнить) перечень указанных в заявлениях об участии в ЕГЭ учебных предметов, изменить сроки участия в ЕГЭ при наличии у них уважительных причин (болезни или иных обстоятельств), подтвержденных документально. </a:t>
            </a:r>
          </a:p>
          <a:p>
            <a:r>
              <a:rPr lang="ru-RU" dirty="0" smtClean="0"/>
              <a:t>Для выпускников прошлых лет ЕГЭ проводится в резервные сроки основного периода проведения экзаменов. Участие в ЕГЭ выпускников прошлых лет в иные сроки проведения ЕГЭ допускается только при наличии у них уважительных причин (болезни или иных обстоятельств), подтвержденных документально, и соответствующего решения ГЭК.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389-B1F4-464F-8B67-469AC898DE4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319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389-B1F4-464F-8B67-469AC898DE4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335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Итоговое сочинение (изложение) проводится 6 декабря 2023 года (среда). Сочинение оценивается «зачёт-незачёт». Изменена дополнительная дата проведения итогового сочинения (изложения) вместо первой рабочей среды мая – ВТОРАЯ СРЕДА АПРЕЛЯ. Изменены сроки проверки и обработки материалов итогового сочинения.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389-B1F4-464F-8B67-469AC898DE4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725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Положения про опоздания перенесены из МР в Порядок (п. 68). </a:t>
            </a:r>
          </a:p>
          <a:p>
            <a:r>
              <a:rPr lang="ru-RU" dirty="0" smtClean="0"/>
              <a:t>Выдача дополнительных черновиков</a:t>
            </a:r>
            <a:r>
              <a:rPr lang="ru-RU" baseline="0" dirty="0" smtClean="0"/>
              <a:t> и возможность делать пометки в КИМ закреплены Порядком (п.70).</a:t>
            </a:r>
          </a:p>
          <a:p>
            <a:r>
              <a:rPr lang="ru-RU" baseline="0" dirty="0" smtClean="0"/>
              <a:t>Уточнено про питание (могут находиться на столе): продукты питания для дополнительного приема пищи (перекус), бутилированная питьевая вода при условии, что упаковка указанных продуктов питания и воды, а также их потребление не будут отвлекать других участников экзаменов от выполнения ими экзаменационной работы (при необходимости) – п. 71 Порядка.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389-B1F4-464F-8B67-469AC898DE4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51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Сроки обработки и проверки ЭР (п. 84 Порядка):</a:t>
            </a:r>
            <a:r>
              <a:rPr lang="ru-RU" baseline="0" dirty="0" smtClean="0"/>
              <a:t> КЕГЭ- не позднее 2 календарных дней после проведения экзамена; ЕГЭ по математике (база)- не позднее 3 календарных дней; ЕГЭ по математике (профиль), ГВЭ по математике- не позднее 4 календарных дней; ЕГЭ и ГВЭ по русскому языку – не позднее 6 календарных дней; ЕГЭ и ГВЭ по предметам по выбору (кроме КЕГЭ)- не позднее 4 календарных дней; ЕГЭ (за исключением КЕГЭ) и ГВЭ в досрочный и дополнительный периоды, в резервные сроки каждого из периодов- не позднее 3 календарных дней.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389-B1F4-464F-8B67-469AC898DE4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254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П. 42 Порядка- рассмотрение апелляций участников</a:t>
            </a:r>
            <a:r>
              <a:rPr lang="ru-RU" baseline="0" dirty="0" smtClean="0"/>
              <a:t> экзаменов осуществляется апелляционной комиссией (было- конфликтной). Состав апелляционной комиссии формируется с учетом отсутствия у представителей, предполагаемых для включения в ее состав, конфликта интересов.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389-B1F4-464F-8B67-469AC898DE4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603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0AD08278-D988-40BA-9D6E-30809762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6618210-AA3C-4E5C-8A8F-AA37F5428033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E7A21-8122-4DEB-9367-1A8F2A85A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B45FA-8D82-49B8-AF8C-62AC87B7A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5F67E-993F-431F-A08C-E45B68AE6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3987" y="5205482"/>
            <a:ext cx="9684026" cy="1515993"/>
          </a:xfrm>
        </p:spPr>
        <p:txBody>
          <a:bodyPr anchor="b"/>
          <a:lstStyle>
            <a:lvl1pPr algn="ctr">
              <a:defRPr sz="6000" b="1">
                <a:solidFill>
                  <a:srgbClr val="DD712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270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4ED08-9090-4A7B-A2A9-6DBCA3869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EB1221-842C-403E-B1A1-91719B5A8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F001B2-1A7C-4CAD-8733-3AEADA4B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F1A205-2616-4D1B-B0D4-48D4E243C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ABEDE-B4BD-4D75-AE29-38DCED514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5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1DD495-9850-4117-BDA0-9C259257E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87B888-75AB-4F56-88DF-ED76C303B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0A6CAC-4F78-46F2-9AC6-1669A3B0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D5F4FE-012B-4560-9DAC-0A43C520E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A8C788-4EC8-4400-93A1-1160414F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15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65C3D-4FE4-4016-9516-175CB1F81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35" y="154659"/>
            <a:ext cx="11668539" cy="1069039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A558D4-9753-40E4-B34D-D088F2769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35" y="1470991"/>
            <a:ext cx="11569147" cy="3691318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A8B73C-8744-4547-AC4E-9445A4254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6618210-AA3C-4E5C-8A8F-AA37F5428033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294C85-328D-4160-AFB8-A0579446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BC8B44-D09A-4DB2-AD13-4D1BCE2A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36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BEFD3-42A7-40D4-AE15-06B41A69A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D87512-81CE-43DD-83C1-0194C03DC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D38D8C-1E6C-4603-AE65-B38DD4F0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A582A2-5E7D-485A-896E-2C84108AB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ED6AD7-041E-463D-A9B6-DB4319A1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23234-07AF-4BD9-97F7-20AEF9585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C737C2-1435-4654-BF19-C417FA068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79B334-160F-4633-98A4-4BD9CCBBC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C676CA-5D96-4C8D-AF68-CA3714030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4A252F-1666-4B65-9D54-C2223B07D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768EB8-F2B8-41A7-A0EF-ED80B6CB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77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3AE1C-FF38-4BFE-B712-397DDBF65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3B6923-74C8-4877-9899-406265B94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1ADBBF-CB3D-4567-9DF3-6CF4863A0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9527ED-4BFF-4259-83FB-62B134455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35884B-89B4-4FAF-BD14-55E24D3609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0CD5F7-DAB5-4B57-9579-83889F729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2A1D4F-1950-45D5-8F32-A72C3C45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38E15C-FDE6-42B0-B55A-DC3B0159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57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5EA09-37D5-4D29-80A2-4F8DDAA3D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4942A8-27BB-4326-8431-C941C67AC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EBDD14-2718-4270-B20E-8D11D522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7EFBDD-443E-448A-ACF9-BBC243BE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0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C41FED-1608-4666-8886-8A38B1B1C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495F25-D619-4BCD-8483-4AAD8A39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209007-F56F-4E5E-8170-15859EA4E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42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41737-08AD-4EDB-9A9F-82017432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E55DB0-9C64-4E83-8C0E-669DCF469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7EA21E-7F3C-4768-A0F4-5F92150CC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257C7-91F6-4D0B-A014-3BE165FB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57C62C-18AF-41D7-B700-5244780B3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D2BE1-3656-432B-AB6C-4143BE91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50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21362-D3D5-4D33-893B-B8BF9C3D1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92DC63-A57D-4768-AFCC-DC6F5A463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23BAF7-0E12-46CF-AE31-A6DB8A4BF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DEB881-C36E-4CE1-9451-D1D43F12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A3163F-5E35-4B0E-848B-8A59A851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990EEA-544D-4BD6-A216-42BF5DB5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14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5F1F4-0E35-4F4C-824C-B92D65D3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F0AF37-D72C-41CC-991F-A2CA399C7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12139C-4313-415D-96A1-88AD68ED2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18210-AA3C-4E5C-8A8F-AA37F5428033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1AA7C9-98E5-4D19-8D59-E95304CCA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79B958-4CDF-4A11-8B51-3F814BF3D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:a16="http://schemas.microsoft.com/office/drawing/2014/main" id="{ED67FCFF-73A7-4101-88BC-543CB4B383D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0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.svg"/><Relationship Id="rId4" Type="http://schemas.openxmlformats.org/officeDocument/2006/relationships/image" Target="../media/image19.png"/><Relationship Id="rId9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57FD0-E38D-44FB-923F-05E180AA0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3987" y="3251200"/>
            <a:ext cx="9684026" cy="347027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О Порядке проведения государственной итоговой аттестации по образовательным программам среднего общего образования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9399" y="287867"/>
            <a:ext cx="3378201" cy="829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/>
              <a:t>Управление по образованию и науке администрации муниципального образования городской округ город-курорт Сочи Краснодарского края </a:t>
            </a:r>
            <a:endParaRPr lang="ru-RU" sz="1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228" y="3377179"/>
            <a:ext cx="97544" cy="1036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99" y="287867"/>
            <a:ext cx="362954" cy="4233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813800" y="287867"/>
            <a:ext cx="3124200" cy="829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Для обучающихся и их родителей (законных представителей)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22801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4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BF0EED55-FE1E-4D07-A485-2CF0E8D949AF}"/>
              </a:ext>
            </a:extLst>
          </p:cNvPr>
          <p:cNvSpPr txBox="1">
            <a:spLocks/>
          </p:cNvSpPr>
          <p:nvPr/>
        </p:nvSpPr>
        <p:spPr>
          <a:xfrm>
            <a:off x="3334872" y="1548148"/>
            <a:ext cx="5522258" cy="1931652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 </a:t>
            </a:r>
            <a:endParaRPr lang="ru-RU" sz="7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20CA76-C9A4-4495-9D41-FF027E9B056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5373" y="4781407"/>
            <a:ext cx="630000" cy="63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22DB77-80CC-4533-AEDE-C686E0E82C0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335373" y="4777336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ADB208-687C-47E4-B050-7A7B30CBD24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35373" y="4777336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A31FCC-6806-4872-AE8F-0314A7FC92C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135373" y="4777336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5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C7450-6D11-4C0D-8E03-F311D99C3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03" y="243786"/>
            <a:ext cx="11668539" cy="10690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Формы </a:t>
            </a:r>
            <a:r>
              <a:rPr lang="ru-RU" sz="53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проведения </a:t>
            </a:r>
            <a:r>
              <a:rPr lang="ru-RU" sz="53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и участники ГИА-11</a:t>
            </a:r>
            <a:endParaRPr lang="ru-RU" sz="53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B0F4A773-CAA6-45CC-85D1-42C5029C4B0F}"/>
              </a:ext>
            </a:extLst>
          </p:cNvPr>
          <p:cNvSpPr txBox="1">
            <a:spLocks/>
          </p:cNvSpPr>
          <p:nvPr/>
        </p:nvSpPr>
        <p:spPr>
          <a:xfrm>
            <a:off x="629478" y="1524000"/>
            <a:ext cx="3680055" cy="7109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Единый государственный экзамен (ЕГЭ)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478" y="2590800"/>
            <a:ext cx="3519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Государственный выпускной экзамен(ГВЭ)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478" y="3623733"/>
            <a:ext cx="3519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В форме, устанавливаемой органами исполнительной власти субъектов РФ</a:t>
            </a:r>
          </a:p>
        </p:txBody>
      </p:sp>
      <p:sp>
        <p:nvSpPr>
          <p:cNvPr id="11" name="Стрелка вниз 10"/>
          <p:cNvSpPr/>
          <p:nvPr/>
        </p:nvSpPr>
        <p:spPr>
          <a:xfrm rot="17685089">
            <a:off x="5139309" y="1222727"/>
            <a:ext cx="626534" cy="11040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508" y="2545272"/>
            <a:ext cx="1170533" cy="7681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82156">
            <a:off x="4819415" y="3715524"/>
            <a:ext cx="1170533" cy="76816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122504" y="1284932"/>
            <a:ext cx="6096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Обучающиеся, освоившие образовательные программы среднего общего образования в очной, очно-заочной или заочной формах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Лица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указанные в п.7 Порядка, не имеющие академической задолженности, в полном объеме выполнившие учебный план, результат «зачет» за итоговое сочинение (изложение)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Экстерны при условии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получения на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промежуточной аттестации отметок, не ниже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удовлетворительных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результат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«зачет» за итоговое сочинение (изложение)</a:t>
            </a:r>
          </a:p>
        </p:txBody>
      </p:sp>
    </p:spTree>
    <p:extLst>
      <p:ext uri="{BB962C8B-B14F-4D97-AF65-F5344CB8AC3E}">
        <p14:creationId xmlns:p14="http://schemas.microsoft.com/office/powerpoint/2010/main" val="312228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E7ABB-0018-41AF-A740-22B510819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Предметы для сдачи ГИА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E7AA2A9-7D7C-4E20-B318-FA398525EDA0}"/>
              </a:ext>
            </a:extLst>
          </p:cNvPr>
          <p:cNvSpPr/>
          <p:nvPr/>
        </p:nvSpPr>
        <p:spPr>
          <a:xfrm>
            <a:off x="1385207" y="1824062"/>
            <a:ext cx="2886075" cy="3180550"/>
          </a:xfrm>
          <a:prstGeom prst="rect">
            <a:avLst/>
          </a:prstGeom>
          <a:solidFill>
            <a:srgbClr val="F7B613">
              <a:alpha val="6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A177DD30-E41E-4EE5-9D1A-D2F4E70667D0}"/>
              </a:ext>
            </a:extLst>
          </p:cNvPr>
          <p:cNvSpPr/>
          <p:nvPr/>
        </p:nvSpPr>
        <p:spPr>
          <a:xfrm>
            <a:off x="2452007" y="1482760"/>
            <a:ext cx="733425" cy="7334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F53C54-692F-48C8-910E-84504432DC16}"/>
              </a:ext>
            </a:extLst>
          </p:cNvPr>
          <p:cNvSpPr txBox="1"/>
          <p:nvPr/>
        </p:nvSpPr>
        <p:spPr>
          <a:xfrm>
            <a:off x="2461533" y="1490173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B05F6CA-D89B-4942-B938-C7BCF5A64433}"/>
              </a:ext>
            </a:extLst>
          </p:cNvPr>
          <p:cNvSpPr/>
          <p:nvPr/>
        </p:nvSpPr>
        <p:spPr>
          <a:xfrm>
            <a:off x="4758644" y="1824062"/>
            <a:ext cx="2886075" cy="3180550"/>
          </a:xfrm>
          <a:prstGeom prst="rect">
            <a:avLst/>
          </a:prstGeom>
          <a:solidFill>
            <a:srgbClr val="D728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67FC5225-80C9-4EE3-B42D-95B0677D5DEE}"/>
              </a:ext>
            </a:extLst>
          </p:cNvPr>
          <p:cNvSpPr txBox="1">
            <a:spLocks/>
          </p:cNvSpPr>
          <p:nvPr/>
        </p:nvSpPr>
        <p:spPr>
          <a:xfrm>
            <a:off x="4758643" y="2262211"/>
            <a:ext cx="2809876" cy="266700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Предметы по выбору</a:t>
            </a:r>
          </a:p>
          <a:p>
            <a:r>
              <a:rPr lang="ru-RU" dirty="0">
                <a:solidFill>
                  <a:schemeClr val="bg1"/>
                </a:solidFill>
              </a:rPr>
              <a:t>Математика профильная</a:t>
            </a:r>
          </a:p>
          <a:p>
            <a:r>
              <a:rPr lang="ru-RU" dirty="0">
                <a:solidFill>
                  <a:schemeClr val="bg1"/>
                </a:solidFill>
              </a:rPr>
              <a:t>Литература</a:t>
            </a:r>
          </a:p>
          <a:p>
            <a:r>
              <a:rPr lang="ru-RU" dirty="0">
                <a:solidFill>
                  <a:schemeClr val="bg1"/>
                </a:solidFill>
              </a:rPr>
              <a:t>Обществознание</a:t>
            </a:r>
          </a:p>
          <a:p>
            <a:r>
              <a:rPr lang="ru-RU" dirty="0">
                <a:solidFill>
                  <a:schemeClr val="bg1"/>
                </a:solidFill>
              </a:rPr>
              <a:t>История</a:t>
            </a:r>
          </a:p>
          <a:p>
            <a:r>
              <a:rPr lang="ru-RU" dirty="0">
                <a:solidFill>
                  <a:schemeClr val="bg1"/>
                </a:solidFill>
              </a:rPr>
              <a:t>Химия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3D4403F-E420-4EC5-BA82-813023330D21}"/>
              </a:ext>
            </a:extLst>
          </p:cNvPr>
          <p:cNvSpPr/>
          <p:nvPr/>
        </p:nvSpPr>
        <p:spPr>
          <a:xfrm>
            <a:off x="5825444" y="1482760"/>
            <a:ext cx="733425" cy="7334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9A52FB-F26A-47C4-9229-B6B3B4D801B4}"/>
              </a:ext>
            </a:extLst>
          </p:cNvPr>
          <p:cNvSpPr txBox="1"/>
          <p:nvPr/>
        </p:nvSpPr>
        <p:spPr>
          <a:xfrm>
            <a:off x="5834970" y="1480293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2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E4156DC-9276-403A-9521-B338071CFC7A}"/>
              </a:ext>
            </a:extLst>
          </p:cNvPr>
          <p:cNvSpPr/>
          <p:nvPr/>
        </p:nvSpPr>
        <p:spPr>
          <a:xfrm>
            <a:off x="8182883" y="1824062"/>
            <a:ext cx="2886075" cy="3180550"/>
          </a:xfrm>
          <a:prstGeom prst="rect">
            <a:avLst/>
          </a:prstGeom>
          <a:solidFill>
            <a:srgbClr val="80C847">
              <a:alpha val="86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91095571-92E6-4014-B1BA-B1E2B230979B}"/>
              </a:ext>
            </a:extLst>
          </p:cNvPr>
          <p:cNvSpPr txBox="1">
            <a:spLocks/>
          </p:cNvSpPr>
          <p:nvPr/>
        </p:nvSpPr>
        <p:spPr>
          <a:xfrm>
            <a:off x="8182882" y="2262211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500" dirty="0">
                <a:solidFill>
                  <a:schemeClr val="accent4">
                    <a:lumMod val="50000"/>
                  </a:schemeClr>
                </a:solidFill>
              </a:rPr>
              <a:t>Предметы по выбору</a:t>
            </a:r>
          </a:p>
          <a:p>
            <a:r>
              <a:rPr lang="ru-RU" sz="3500" dirty="0">
                <a:solidFill>
                  <a:schemeClr val="bg1"/>
                </a:solidFill>
              </a:rPr>
              <a:t>Физика</a:t>
            </a:r>
          </a:p>
          <a:p>
            <a:r>
              <a:rPr lang="ru-RU" sz="3500" dirty="0">
                <a:solidFill>
                  <a:schemeClr val="bg1"/>
                </a:solidFill>
              </a:rPr>
              <a:t>Иностранные языки</a:t>
            </a:r>
          </a:p>
          <a:p>
            <a:r>
              <a:rPr lang="ru-RU" sz="3500" dirty="0">
                <a:solidFill>
                  <a:schemeClr val="bg1"/>
                </a:solidFill>
              </a:rPr>
              <a:t>Информатика</a:t>
            </a:r>
          </a:p>
          <a:p>
            <a:r>
              <a:rPr lang="ru-RU" sz="3500" dirty="0">
                <a:solidFill>
                  <a:schemeClr val="bg1"/>
                </a:solidFill>
              </a:rPr>
              <a:t>География</a:t>
            </a:r>
          </a:p>
          <a:p>
            <a:r>
              <a:rPr lang="ru-RU" sz="3500" dirty="0" smtClean="0">
                <a:solidFill>
                  <a:schemeClr val="bg1"/>
                </a:solidFill>
              </a:rPr>
              <a:t>Биология</a:t>
            </a:r>
            <a:r>
              <a:rPr lang="en-US" sz="3500" dirty="0" smtClean="0">
                <a:solidFill>
                  <a:schemeClr val="bg1"/>
                </a:solidFill>
              </a:rPr>
              <a:t> </a:t>
            </a:r>
            <a:endParaRPr lang="en-US" sz="35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794554A-3FE5-48D7-99B4-6DC57E3A8C74}"/>
              </a:ext>
            </a:extLst>
          </p:cNvPr>
          <p:cNvSpPr/>
          <p:nvPr/>
        </p:nvSpPr>
        <p:spPr>
          <a:xfrm>
            <a:off x="9249683" y="1482760"/>
            <a:ext cx="733425" cy="7334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469A22-71E4-4DAC-943C-661E295B6A6C}"/>
              </a:ext>
            </a:extLst>
          </p:cNvPr>
          <p:cNvSpPr txBox="1"/>
          <p:nvPr/>
        </p:nvSpPr>
        <p:spPr>
          <a:xfrm>
            <a:off x="9259208" y="1479518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3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D1BD439-5D15-49B5-BE88-A6F5746D3767}"/>
              </a:ext>
            </a:extLst>
          </p:cNvPr>
          <p:cNvSpPr txBox="1">
            <a:spLocks/>
          </p:cNvSpPr>
          <p:nvPr/>
        </p:nvSpPr>
        <p:spPr>
          <a:xfrm>
            <a:off x="1410603" y="2262211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C00000"/>
                </a:solidFill>
              </a:rPr>
              <a:t>Обязательные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Русский язык</a:t>
            </a:r>
          </a:p>
          <a:p>
            <a:r>
              <a:rPr lang="ru-RU" dirty="0">
                <a:solidFill>
                  <a:schemeClr val="bg1"/>
                </a:solidFill>
              </a:rPr>
              <a:t>Математика</a:t>
            </a:r>
            <a:endParaRPr lang="en-US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3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A6E93-1A82-4EEB-ACA5-BF1631BAD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Заявления для участия в ГИА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7515170-F6C5-42E5-9581-ACA819CC5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2713" y="1937708"/>
            <a:ext cx="2192684" cy="650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До 1 февраля включительно</a:t>
            </a:r>
            <a:endParaRPr lang="en-US" sz="2400" b="1" dirty="0"/>
          </a:p>
        </p:txBody>
      </p:sp>
      <p:pic>
        <p:nvPicPr>
          <p:cNvPr id="5" name="Рисунок 4" descr="Aspiration outline">
            <a:extLst>
              <a:ext uri="{FF2B5EF4-FFF2-40B4-BE49-F238E27FC236}">
                <a16:creationId xmlns:a16="http://schemas.microsoft.com/office/drawing/2014/main" id="{B106B23C-98BC-4245-94CA-B2D3DAFD7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88235" y="1363101"/>
            <a:ext cx="3159378" cy="3159378"/>
          </a:xfrm>
          <a:prstGeom prst="rect">
            <a:avLst/>
          </a:prstGeom>
          <a:effectLst/>
        </p:spPr>
      </p:pic>
      <p:sp>
        <p:nvSpPr>
          <p:cNvPr id="10" name="Прямоугольник 9"/>
          <p:cNvSpPr/>
          <p:nvPr/>
        </p:nvSpPr>
        <p:spPr>
          <a:xfrm>
            <a:off x="3173017" y="3858078"/>
            <a:ext cx="2432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После 1 февраля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72265" y="4887319"/>
            <a:ext cx="3496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Не позднее чем за 2 недели 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до начала соответствующего 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экзамена (при изменении формы ГИА,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сроков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сдачи, перечня учебных предметов) </a:t>
            </a: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5782734" y="1413080"/>
            <a:ext cx="3047999" cy="69137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64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Лица, указанные в п. 7 Порядка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925691" y="1222845"/>
            <a:ext cx="3147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 образовательные организации, где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они осваивают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образовательные программы</a:t>
            </a:r>
          </a:p>
        </p:txBody>
      </p:sp>
      <p:sp>
        <p:nvSpPr>
          <p:cNvPr id="15" name="Выноска со стрелкой вправо 14"/>
          <p:cNvSpPr/>
          <p:nvPr/>
        </p:nvSpPr>
        <p:spPr>
          <a:xfrm>
            <a:off x="5797843" y="2609359"/>
            <a:ext cx="2997199" cy="44076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Экстерны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2951" y="5276624"/>
            <a:ext cx="3017782" cy="4999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551" y="3722611"/>
            <a:ext cx="3017782" cy="95410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925691" y="2481125"/>
            <a:ext cx="2936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 образовательные организации, которые они выбрали для сдачи ГИА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5968998" y="3722610"/>
            <a:ext cx="1532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Участники ГИА (при наличии уважительных причин)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65027" y="3737998"/>
            <a:ext cx="2588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Государственную экзаменационную комиссию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79324" y="5341915"/>
            <a:ext cx="17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Участники ГИА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925691" y="5064916"/>
            <a:ext cx="2284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 Государственную экзаменационную комиссию</a:t>
            </a:r>
          </a:p>
        </p:txBody>
      </p:sp>
    </p:spTree>
    <p:extLst>
      <p:ext uri="{BB962C8B-B14F-4D97-AF65-F5344CB8AC3E}">
        <p14:creationId xmlns:p14="http://schemas.microsoft.com/office/powerpoint/2010/main" val="120885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27A84-B571-40A6-9442-C07B6F60D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Заявления для участия в ГИА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751192"/>
              </p:ext>
            </p:extLst>
          </p:nvPr>
        </p:nvGraphicFramePr>
        <p:xfrm>
          <a:off x="338448" y="1261534"/>
          <a:ext cx="11568112" cy="3466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885">
                  <a:extLst>
                    <a:ext uri="{9D8B030D-6E8A-4147-A177-3AD203B41FA5}">
                      <a16:colId xmlns:a16="http://schemas.microsoft.com/office/drawing/2014/main" val="1431352880"/>
                    </a:ext>
                  </a:extLst>
                </a:gridCol>
                <a:gridCol w="3242734">
                  <a:extLst>
                    <a:ext uri="{9D8B030D-6E8A-4147-A177-3AD203B41FA5}">
                      <a16:colId xmlns:a16="http://schemas.microsoft.com/office/drawing/2014/main" val="378465755"/>
                    </a:ext>
                  </a:extLst>
                </a:gridCol>
                <a:gridCol w="2681465">
                  <a:extLst>
                    <a:ext uri="{9D8B030D-6E8A-4147-A177-3AD203B41FA5}">
                      <a16:colId xmlns:a16="http://schemas.microsoft.com/office/drawing/2014/main" val="536401416"/>
                    </a:ext>
                  </a:extLst>
                </a:gridCol>
                <a:gridCol w="2892028">
                  <a:extLst>
                    <a:ext uri="{9D8B030D-6E8A-4147-A177-3AD203B41FA5}">
                      <a16:colId xmlns:a16="http://schemas.microsoft.com/office/drawing/2014/main" val="4069433037"/>
                    </a:ext>
                  </a:extLst>
                </a:gridCol>
              </a:tblGrid>
              <a:tr h="10583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Подаются лично лицами, указанными в п.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7 Порядка, экстернами</a:t>
                      </a:r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Подаются родителями (законными представителями), уполномоченными лицами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Лицами с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ОВ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Детьми-инвалидами, инвалидами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31173"/>
                  </a:ext>
                </a:extLst>
              </a:tr>
              <a:tr h="89855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При предъявлении документа,</a:t>
                      </a:r>
                      <a:r>
                        <a:rPr lang="ru-RU" sz="2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удостоверяющего личность</a:t>
                      </a:r>
                      <a:endParaRPr lang="ru-RU" sz="2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133592"/>
                  </a:ext>
                </a:extLst>
              </a:tr>
              <a:tr h="60869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Доверенности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Рекомендации ПМПК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Рекомендации ПМПК</a:t>
                      </a:r>
                      <a:endParaRPr lang="ru-RU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246521"/>
                  </a:ext>
                </a:extLst>
              </a:tr>
              <a:tr h="69257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Справки МСЭ</a:t>
                      </a:r>
                      <a:endParaRPr lang="ru-RU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970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52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01C5D2-D79E-404F-808B-2667A117F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>Итоговое сочинение (изложение)</a:t>
            </a:r>
            <a:br>
              <a:rPr lang="ru-RU" dirty="0" smtClean="0">
                <a:latin typeface="+mn-lt"/>
              </a:rPr>
            </a:br>
            <a:endParaRPr lang="ru-RU" sz="2700" dirty="0">
              <a:latin typeface="+mn-lt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731564"/>
              </p:ext>
            </p:extLst>
          </p:nvPr>
        </p:nvGraphicFramePr>
        <p:xfrm>
          <a:off x="456395" y="2151185"/>
          <a:ext cx="11568113" cy="2073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Выноска со стрелкой вниз 11"/>
          <p:cNvSpPr/>
          <p:nvPr/>
        </p:nvSpPr>
        <p:spPr>
          <a:xfrm>
            <a:off x="2870201" y="1074911"/>
            <a:ext cx="5808133" cy="9144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94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Для лиц, указанных в п. 7 Порядка</a:t>
            </a: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3161838" y="4386741"/>
            <a:ext cx="5921331" cy="168648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Для лиц (экстернов) с ОВЗ, детей -инвалидов, инвалидов, обучающихся в закрытых учреждениях,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санаторно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–курортных, медицинских организациях, на дому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71975" y="6119183"/>
            <a:ext cx="2501055" cy="550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Изложение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7946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>
            <a:extLst>
              <a:ext uri="{FF2B5EF4-FFF2-40B4-BE49-F238E27FC236}">
                <a16:creationId xmlns:a16="http://schemas.microsoft.com/office/drawing/2014/main" id="{E1E4020F-0323-7CDC-8F88-F1EC4AC6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>
                <a:latin typeface="+mn-lt"/>
              </a:rPr>
              <a:t>ПРОВЕДЕНИЕ ИТОГОВОГО СОЧИНЕНИЯ (ИЗЛОЖЕНИЯ), ГИА</a:t>
            </a:r>
            <a:br>
              <a:rPr lang="ru-RU" sz="4000" dirty="0" smtClean="0">
                <a:latin typeface="+mn-lt"/>
              </a:rPr>
            </a:br>
            <a:endParaRPr lang="ru-RU" sz="4000" dirty="0">
              <a:latin typeface="+mn-lt"/>
            </a:endParaRPr>
          </a:p>
        </p:txBody>
      </p:sp>
      <p:sp>
        <p:nvSpPr>
          <p:cNvPr id="301" name="Прямоугольник: скругленные углы 1">
            <a:extLst>
              <a:ext uri="{FF2B5EF4-FFF2-40B4-BE49-F238E27FC236}">
                <a16:creationId xmlns:a16="http://schemas.microsoft.com/office/drawing/2014/main" id="{22223443-2453-CD2E-953E-16BEB63ACFFE}"/>
              </a:ext>
            </a:extLst>
          </p:cNvPr>
          <p:cNvSpPr/>
          <p:nvPr/>
        </p:nvSpPr>
        <p:spPr>
          <a:xfrm>
            <a:off x="1457353" y="2103160"/>
            <a:ext cx="3980778" cy="2959518"/>
          </a:xfrm>
          <a:prstGeom prst="roundRect">
            <a:avLst>
              <a:gd name="adj" fmla="val 7755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Полилиния: фигура 15">
            <a:extLst>
              <a:ext uri="{FF2B5EF4-FFF2-40B4-BE49-F238E27FC236}">
                <a16:creationId xmlns:a16="http://schemas.microsoft.com/office/drawing/2014/main" id="{DC2C89BA-F0BE-E75F-2F81-4888EAA01670}"/>
              </a:ext>
            </a:extLst>
          </p:cNvPr>
          <p:cNvSpPr/>
          <p:nvPr/>
        </p:nvSpPr>
        <p:spPr>
          <a:xfrm>
            <a:off x="1380678" y="4456151"/>
            <a:ext cx="700970" cy="702825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3" name="Полилиния: фигура 14">
            <a:extLst>
              <a:ext uri="{FF2B5EF4-FFF2-40B4-BE49-F238E27FC236}">
                <a16:creationId xmlns:a16="http://schemas.microsoft.com/office/drawing/2014/main" id="{16346C59-0ACE-68C7-58CB-808034896ED9}"/>
              </a:ext>
            </a:extLst>
          </p:cNvPr>
          <p:cNvSpPr/>
          <p:nvPr/>
        </p:nvSpPr>
        <p:spPr>
          <a:xfrm rot="10800000">
            <a:off x="4504070" y="1839978"/>
            <a:ext cx="1080000" cy="1089022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19" name="Прямоугольник: скругленные углы 48">
            <a:extLst>
              <a:ext uri="{FF2B5EF4-FFF2-40B4-BE49-F238E27FC236}">
                <a16:creationId xmlns:a16="http://schemas.microsoft.com/office/drawing/2014/main" id="{BE04AB9D-A6E3-A73D-5D61-727EDD2472FD}"/>
              </a:ext>
            </a:extLst>
          </p:cNvPr>
          <p:cNvSpPr/>
          <p:nvPr/>
        </p:nvSpPr>
        <p:spPr>
          <a:xfrm>
            <a:off x="6861661" y="2756495"/>
            <a:ext cx="3877518" cy="2986380"/>
          </a:xfrm>
          <a:prstGeom prst="roundRect">
            <a:avLst>
              <a:gd name="adj" fmla="val 7755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Полилиния: фигура 50">
            <a:extLst>
              <a:ext uri="{FF2B5EF4-FFF2-40B4-BE49-F238E27FC236}">
                <a16:creationId xmlns:a16="http://schemas.microsoft.com/office/drawing/2014/main" id="{88F3263B-5138-8CC0-2B1E-44B9020CE6ED}"/>
              </a:ext>
            </a:extLst>
          </p:cNvPr>
          <p:cNvSpPr/>
          <p:nvPr/>
        </p:nvSpPr>
        <p:spPr>
          <a:xfrm>
            <a:off x="6723288" y="5158976"/>
            <a:ext cx="700970" cy="706826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21" name="Полилиния: фигура 52">
            <a:extLst>
              <a:ext uri="{FF2B5EF4-FFF2-40B4-BE49-F238E27FC236}">
                <a16:creationId xmlns:a16="http://schemas.microsoft.com/office/drawing/2014/main" id="{064D1365-5F1A-BD46-7E2C-CE5B317F46E5}"/>
              </a:ext>
            </a:extLst>
          </p:cNvPr>
          <p:cNvSpPr/>
          <p:nvPr/>
        </p:nvSpPr>
        <p:spPr>
          <a:xfrm rot="10800000">
            <a:off x="9818127" y="2507194"/>
            <a:ext cx="1080000" cy="1089022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2081647" y="1075697"/>
            <a:ext cx="2463225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РАЗРЕШЕНО!</a:t>
            </a:r>
            <a:endParaRPr lang="ru-RU" sz="2800" b="1" dirty="0"/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7592583" y="1628708"/>
            <a:ext cx="2415674" cy="948904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430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ЗАПРЕЩЕНО!</a:t>
            </a:r>
            <a:endParaRPr lang="ru-RU" sz="2800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17298">
            <a:off x="1504394" y="3585164"/>
            <a:ext cx="1396105" cy="13290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427" y="1756162"/>
            <a:ext cx="1944793" cy="19204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3146" y="3949450"/>
            <a:ext cx="1841152" cy="14930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2146" y="1750065"/>
            <a:ext cx="1932599" cy="19265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4216" y="3158503"/>
            <a:ext cx="1335603" cy="635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2266" y="3192183"/>
            <a:ext cx="871804" cy="14204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4655" y="3051704"/>
            <a:ext cx="3581400" cy="22267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2602" y="3161198"/>
            <a:ext cx="1335603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0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69967-CD09-4CD2-8469-70B4282F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35" y="0"/>
            <a:ext cx="11668539" cy="872067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+mn-lt"/>
              </a:rPr>
              <a:t>Оценка результатов ГИА</a:t>
            </a:r>
            <a:endParaRPr lang="ru-RU" sz="48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872067"/>
            <a:ext cx="6256868" cy="585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9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FA4CD31-6B9F-4D49-B8A2-B907F659B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302" y="1496391"/>
            <a:ext cx="11569147" cy="3691318"/>
          </a:xfrm>
        </p:spPr>
        <p:txBody>
          <a:bodyPr/>
          <a:lstStyle/>
          <a:p>
            <a:endParaRPr lang="ru-RU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066" y="160867"/>
            <a:ext cx="7323667" cy="651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3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4123</TotalTime>
  <Words>1058</Words>
  <Application>Microsoft Office PowerPoint</Application>
  <PresentationFormat>Широкоэкранный</PresentationFormat>
  <Paragraphs>92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Тема Office</vt:lpstr>
      <vt:lpstr>О Порядке проведения государственной итоговой аттестации по образовательным программам среднего общего образования</vt:lpstr>
      <vt:lpstr>Формы проведения и участники ГИА-11</vt:lpstr>
      <vt:lpstr>Предметы для сдачи ГИА</vt:lpstr>
      <vt:lpstr>Заявления для участия в ГИА</vt:lpstr>
      <vt:lpstr>Заявления для участия в ГИА</vt:lpstr>
      <vt:lpstr>Итоговое сочинение (изложение) </vt:lpstr>
      <vt:lpstr> ПРОВЕДЕНИЕ ИТОГОВОГО СОЧИНЕНИЯ (ИЗЛОЖЕНИЯ), ГИА </vt:lpstr>
      <vt:lpstr>Оценка результатов ГИА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User Obstinate</dc:creator>
  <cp:lastModifiedBy>Лымарь Ирина Александровна</cp:lastModifiedBy>
  <cp:revision>64</cp:revision>
  <dcterms:created xsi:type="dcterms:W3CDTF">2021-07-26T06:07:50Z</dcterms:created>
  <dcterms:modified xsi:type="dcterms:W3CDTF">2023-10-09T12:23:30Z</dcterms:modified>
</cp:coreProperties>
</file>