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9" r:id="rId6"/>
    <p:sldId id="258" r:id="rId7"/>
    <p:sldId id="280" r:id="rId8"/>
    <p:sldId id="265" r:id="rId9"/>
    <p:sldId id="270" r:id="rId10"/>
    <p:sldId id="267" r:id="rId11"/>
    <p:sldId id="269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орчак Ольга Анатольевна" initials="СОА" lastIdx="1" clrIdx="0">
    <p:extLst>
      <p:ext uri="{19B8F6BF-5375-455C-9EA6-DF929625EA0E}">
        <p15:presenceInfo xmlns:p15="http://schemas.microsoft.com/office/powerpoint/2012/main" userId="S-1-5-21-555992818-3029040491-2604951945-1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600"/>
    <a:srgbClr val="A69990"/>
    <a:srgbClr val="AB3F4E"/>
    <a:srgbClr val="9672BE"/>
    <a:srgbClr val="2A8654"/>
    <a:srgbClr val="7B3E8E"/>
    <a:srgbClr val="B38BD1"/>
    <a:srgbClr val="DCD7CE"/>
    <a:srgbClr val="E7E3DD"/>
    <a:srgbClr val="BD5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5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2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9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9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3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5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1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B8E4-A070-4EEB-94E9-E730BB99E9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2A74-D02B-442F-BF68-F69F55C8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9.rustiest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f.ppt-online.org/files1/slide/y/yq6KJgVXjfabC50Ts8luBHciLD1WzAGMNvOZeQnU4Y/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34421" r="55362" b="25256"/>
          <a:stretch/>
        </p:blipFill>
        <p:spPr bwMode="auto">
          <a:xfrm>
            <a:off x="1202499" y="3901609"/>
            <a:ext cx="3770334" cy="220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6"/>
          <p:cNvSpPr/>
          <p:nvPr/>
        </p:nvSpPr>
        <p:spPr>
          <a:xfrm rot="10800000" flipV="1">
            <a:off x="6789107" y="803734"/>
            <a:ext cx="5402892" cy="5909723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12192000" cy="848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молодёжной политики Краснодарского края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870908" cy="871416"/>
          </a:xfrm>
          <a:prstGeom prst="rect">
            <a:avLst/>
          </a:prstGeom>
        </p:spPr>
      </p:pic>
      <p:pic>
        <p:nvPicPr>
          <p:cNvPr id="1028" name="Picture 4" descr="http://repetitor-v-ufe.life/upload/iblock/1a6/1a64227fc4b976af440b8efea0f762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48" y="1610604"/>
            <a:ext cx="3506986" cy="2337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f.ppt-online.org/files1/slide/y/yq6KJgVXjfabC50Ts8luBHciLD1WzAGMNvOZeQnU4Y/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6" t="34871" r="7871" b="23890"/>
          <a:stretch/>
        </p:blipFill>
        <p:spPr bwMode="auto">
          <a:xfrm>
            <a:off x="0" y="803734"/>
            <a:ext cx="3632548" cy="2254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17767" y="161060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 подготовке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 проведению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итогового устного собеседования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русскому языку в </a:t>
            </a: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 классе в 2019 году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111573"/>
            <a:ext cx="12191999" cy="60188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января 2019 года</a:t>
            </a:r>
            <a:endParaRPr lang="ru-RU" sz="20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7807" y="5386541"/>
            <a:ext cx="652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Р.А. Гардымова,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начальник отдела государственной итоговой аттестации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65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666423" cy="66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8710" y="68124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проведения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итогового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собеседования в ОО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9399459" y="-90369"/>
            <a:ext cx="909400" cy="301534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61279" y="951481"/>
            <a:ext cx="274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Решения ОО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229" y="661942"/>
            <a:ext cx="7399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ОО принимают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решение о схеме проверки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ответов участников ИС (</a:t>
            </a:r>
            <a:r>
              <a:rPr lang="ru-RU" sz="2400" b="1" dirty="0" smtClean="0">
                <a:solidFill>
                  <a:srgbClr val="AB3F4E"/>
                </a:solidFill>
              </a:rPr>
              <a:t>3 Схемы на выбор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2588" y="4525427"/>
            <a:ext cx="8924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ринимают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решение о возможности проведения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ИС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во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время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осуществления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учебного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</a:rPr>
              <a:t>процесса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588" y="5539613"/>
            <a:ext cx="1169060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пределяют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способ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 средства ведения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аудиозаписи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в течение проведения ИС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  (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потоковая запись или отдельно каждого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участника)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40307" y="1628613"/>
            <a:ext cx="2720972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5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Схема № 3: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совмещение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первого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 второго варианта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68086" y="4389753"/>
            <a:ext cx="7878400" cy="23943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68086" y="5492098"/>
            <a:ext cx="7878400" cy="697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https://i.ytimg.com/vi/CfvfxVFW4AM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12698" r="-982" b="-266"/>
          <a:stretch/>
        </p:blipFill>
        <p:spPr bwMode="auto">
          <a:xfrm>
            <a:off x="7976977" y="2540000"/>
            <a:ext cx="4393247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42125" y="4190433"/>
            <a:ext cx="67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B172A"/>
                </a:solidFill>
              </a:rPr>
              <a:t>ИС</a:t>
            </a:r>
            <a:endParaRPr lang="ru-RU" sz="2400" b="1" dirty="0">
              <a:solidFill>
                <a:srgbClr val="8B172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727" y="1801072"/>
            <a:ext cx="2596068" cy="246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Схема № 1: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проверка ответов каждого участника ИС осуществляется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экспертом непосредственно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процессе ответа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64090" y="1785625"/>
            <a:ext cx="3167365" cy="246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Схема № 2: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проверка ответов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каждого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участника ИС осуществляется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экспертом после окончания проведения ИС по аудиозаписям ответов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 rot="16200000" flipH="1">
            <a:off x="4180684" y="-1671363"/>
            <a:ext cx="210579" cy="6341488"/>
          </a:xfrm>
          <a:prstGeom prst="rightBrace">
            <a:avLst>
              <a:gd name="adj1" fmla="val 60915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65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666423" cy="66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1903" y="32980"/>
            <a:ext cx="721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Организация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информирования в ОО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Рамка 31"/>
          <p:cNvSpPr/>
          <p:nvPr/>
        </p:nvSpPr>
        <p:spPr>
          <a:xfrm>
            <a:off x="107503" y="746189"/>
            <a:ext cx="12084495" cy="6111812"/>
          </a:xfrm>
          <a:prstGeom prst="frame">
            <a:avLst>
              <a:gd name="adj1" fmla="val 3061"/>
            </a:avLst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Блок-схема: данные 32"/>
          <p:cNvSpPr/>
          <p:nvPr/>
        </p:nvSpPr>
        <p:spPr>
          <a:xfrm>
            <a:off x="344104" y="4426549"/>
            <a:ext cx="3813512" cy="2042192"/>
          </a:xfrm>
          <a:prstGeom prst="flowChartInputOutpu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86145" y="4552467"/>
            <a:ext cx="25080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О порядке </a:t>
            </a: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</a:rPr>
              <a:t>проведения </a:t>
            </a: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ИС – </a:t>
            </a:r>
          </a:p>
          <a:p>
            <a:pPr lvl="0" algn="ctr">
              <a:defRPr/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</a:rPr>
              <a:t>не позднее чем за два месяца до дня проведения </a:t>
            </a: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ИС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5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031">
            <a:off x="948633" y="4261437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Блок-схема: данные 35"/>
          <p:cNvSpPr/>
          <p:nvPr/>
        </p:nvSpPr>
        <p:spPr>
          <a:xfrm>
            <a:off x="3827874" y="4444876"/>
            <a:ext cx="4265025" cy="2031057"/>
          </a:xfrm>
          <a:prstGeom prst="flowChartInputOutpu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031">
            <a:off x="4474207" y="4141918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8499" y="1001450"/>
            <a:ext cx="667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B3F4E"/>
                </a:solidFill>
              </a:rPr>
              <a:t>В образовательной организации:</a:t>
            </a:r>
            <a:endParaRPr lang="ru-RU" sz="2400" b="1" dirty="0">
              <a:solidFill>
                <a:srgbClr val="AB3F4E"/>
              </a:solidFill>
            </a:endParaRPr>
          </a:p>
        </p:txBody>
      </p:sp>
      <p:sp>
        <p:nvSpPr>
          <p:cNvPr id="48" name="Блок-схема: данные 47"/>
          <p:cNvSpPr/>
          <p:nvPr/>
        </p:nvSpPr>
        <p:spPr>
          <a:xfrm>
            <a:off x="7650040" y="4419036"/>
            <a:ext cx="4283425" cy="2042192"/>
          </a:xfrm>
          <a:prstGeom prst="flowChartInputOutpu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71771" y="4539814"/>
            <a:ext cx="400053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О сроках </a:t>
            </a: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</a:rPr>
              <a:t>проведения </a:t>
            </a: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ИС –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не </a:t>
            </a: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</a:rPr>
              <a:t>позднее чем за месяц </a:t>
            </a:r>
            <a:endParaRPr lang="ru-RU" sz="2000" b="1" kern="0" dirty="0" smtClean="0">
              <a:solidFill>
                <a:srgbClr val="8064A2">
                  <a:lumMod val="50000"/>
                </a:srgbClr>
              </a:solidFill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до завершения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срока подачи заявления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на </a:t>
            </a:r>
            <a:r>
              <a:rPr lang="ru-RU" sz="2000" b="1" kern="0" dirty="0">
                <a:solidFill>
                  <a:srgbClr val="8064A2">
                    <a:lumMod val="50000"/>
                  </a:srgbClr>
                </a:solidFill>
              </a:rPr>
              <a:t>участие в </a:t>
            </a:r>
            <a:r>
              <a:rPr lang="ru-RU" sz="2000" b="1" kern="0" dirty="0" smtClean="0">
                <a:solidFill>
                  <a:srgbClr val="8064A2">
                    <a:lumMod val="50000"/>
                  </a:srgbClr>
                </a:solidFill>
              </a:rPr>
              <a:t>ИС</a:t>
            </a:r>
            <a:endParaRPr lang="ru-RU" sz="2000" b="1" kern="0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33115" y="4568701"/>
            <a:ext cx="384782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О сроках</a:t>
            </a: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</a:rPr>
              <a:t>, местах </a:t>
            </a: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и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порядке информирования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о </a:t>
            </a: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</a:rPr>
              <a:t>результатах </a:t>
            </a: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ИС –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</a:rPr>
              <a:t>не позднее чем за месяц </a:t>
            </a:r>
            <a:endParaRPr lang="ru-RU" sz="2000" b="1" kern="0" dirty="0" smtClean="0">
              <a:solidFill>
                <a:srgbClr val="4BACC6">
                  <a:lumMod val="50000"/>
                </a:srgbClr>
              </a:solidFill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до </a:t>
            </a:r>
            <a:r>
              <a:rPr lang="ru-RU" sz="2000" b="1" kern="0" dirty="0">
                <a:solidFill>
                  <a:srgbClr val="4BACC6">
                    <a:lumMod val="50000"/>
                  </a:srgbClr>
                </a:solidFill>
              </a:rPr>
              <a:t>дня </a:t>
            </a:r>
            <a:r>
              <a:rPr lang="ru-RU" sz="2000" b="1" kern="0" dirty="0" smtClean="0">
                <a:solidFill>
                  <a:srgbClr val="4BACC6">
                    <a:lumMod val="50000"/>
                  </a:srgbClr>
                </a:solidFill>
              </a:rPr>
              <a:t>проведения ИС</a:t>
            </a:r>
            <a:endParaRPr lang="ru-RU" sz="2000" b="1" kern="0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41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031">
            <a:off x="8267294" y="4257430"/>
            <a:ext cx="482352" cy="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84309" y="1450056"/>
            <a:ext cx="4112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оформляются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стенды по вопросам ИС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90297" y="1419647"/>
            <a:ext cx="3922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ведутся разделы на информационных сайтах по вопросам ИС</a:t>
            </a:r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3515754" y="2716137"/>
            <a:ext cx="336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организуется работа телефонов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горячей линии»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877931" y="2719581"/>
            <a:ext cx="526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проводятся собрания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обучающимися и их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родителями по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вопросам ИС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18490" y="3830134"/>
            <a:ext cx="873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B3F4E"/>
                </a:solidFill>
              </a:rPr>
              <a:t>ОО информирует обучающихся </a:t>
            </a:r>
            <a:r>
              <a:rPr lang="ru-RU" sz="2400" b="1" dirty="0">
                <a:solidFill>
                  <a:srgbClr val="AB3F4E"/>
                </a:solidFill>
              </a:rPr>
              <a:t>и их </a:t>
            </a:r>
            <a:r>
              <a:rPr lang="ru-RU" sz="2400" b="1" dirty="0" smtClean="0">
                <a:solidFill>
                  <a:srgbClr val="AB3F4E"/>
                </a:solidFill>
              </a:rPr>
              <a:t>родителей </a:t>
            </a:r>
            <a:r>
              <a:rPr lang="ru-RU" sz="2400" b="1" dirty="0">
                <a:solidFill>
                  <a:srgbClr val="AB3F4E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15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Блок-схема: данные 48"/>
          <p:cNvSpPr/>
          <p:nvPr/>
        </p:nvSpPr>
        <p:spPr>
          <a:xfrm flipH="1">
            <a:off x="5623158" y="4539443"/>
            <a:ext cx="3303976" cy="587855"/>
          </a:xfrm>
          <a:prstGeom prst="flowChartInputOutput">
            <a:avLst/>
          </a:prstGeom>
          <a:noFill/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2"/>
            <a:ext cx="12192000" cy="569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568678" cy="56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3983" y="12026"/>
            <a:ext cx="935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Календарь проведения ИС в </a:t>
            </a:r>
            <a:r>
              <a:rPr lang="ru-RU" sz="2800" b="1" dirty="0" smtClean="0">
                <a:solidFill>
                  <a:srgbClr val="AB3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день</a:t>
            </a:r>
            <a:endParaRPr lang="ru-RU" sz="2800" b="1" dirty="0">
              <a:solidFill>
                <a:srgbClr val="AB3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oge.lancmanschool.ru/assets/blog/images/%D0%9A%D0%B0%D0%BB%D0%B5%D0%BD%D0%B4%D0%B0%D1%80%D1%8C%20%D0%9E%D0%93%D0%AD%201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5BB263"/>
              </a:clrFrom>
              <a:clrTo>
                <a:srgbClr val="5BB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/>
          <a:stretch/>
        </p:blipFill>
        <p:spPr bwMode="auto">
          <a:xfrm>
            <a:off x="8970883" y="2511332"/>
            <a:ext cx="2950388" cy="326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2918" y="2370376"/>
            <a:ext cx="6156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5"/>
                </a:solidFill>
              </a:rPr>
              <a:t>Итоговое собеседование в </a:t>
            </a:r>
            <a:r>
              <a:rPr lang="ru-RU" sz="2400" b="1" u="sng" dirty="0" smtClean="0">
                <a:solidFill>
                  <a:schemeClr val="accent5"/>
                </a:solidFill>
              </a:rPr>
              <a:t>основной день</a:t>
            </a:r>
            <a:endParaRPr lang="ru-RU" sz="2400" b="1" u="sng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2369" y="2308823"/>
            <a:ext cx="230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13 февраля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29" name="Блок-схема: данные 28"/>
          <p:cNvSpPr/>
          <p:nvPr/>
        </p:nvSpPr>
        <p:spPr>
          <a:xfrm>
            <a:off x="7194387" y="2244144"/>
            <a:ext cx="3306699" cy="631791"/>
          </a:xfrm>
          <a:prstGeom prst="flowChartInputOutput">
            <a:avLst/>
          </a:prstGeom>
          <a:noFill/>
          <a:ln w="114300">
            <a:solidFill>
              <a:srgbClr val="2A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Блок-схема: данные 32"/>
          <p:cNvSpPr/>
          <p:nvPr/>
        </p:nvSpPr>
        <p:spPr>
          <a:xfrm>
            <a:off x="7984650" y="1511440"/>
            <a:ext cx="3325608" cy="588868"/>
          </a:xfrm>
          <a:prstGeom prst="flowChartInputOutput">
            <a:avLst/>
          </a:prstGeom>
          <a:noFill/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9315" y="1447630"/>
            <a:ext cx="6243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2A8654"/>
                </a:solidFill>
              </a:rPr>
              <a:t>Предоставление сведений об  участниках ИС в РЦОИ для </a:t>
            </a:r>
            <a:r>
              <a:rPr lang="ru-RU" sz="2400" b="1" dirty="0">
                <a:solidFill>
                  <a:srgbClr val="2A8654"/>
                </a:solidFill>
              </a:rPr>
              <a:t>внесения </a:t>
            </a:r>
            <a:r>
              <a:rPr lang="ru-RU" sz="2400" b="1" u="sng" dirty="0">
                <a:solidFill>
                  <a:srgbClr val="2A8654"/>
                </a:solidFill>
              </a:rPr>
              <a:t>в РИС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17276" y="1555829"/>
            <a:ext cx="230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A8654"/>
                </a:solidFill>
              </a:rPr>
              <a:t>30 </a:t>
            </a:r>
            <a:r>
              <a:rPr lang="ru-RU" sz="2800" b="1" dirty="0">
                <a:solidFill>
                  <a:srgbClr val="2A8654"/>
                </a:solidFill>
              </a:rPr>
              <a:t>января</a:t>
            </a:r>
          </a:p>
        </p:txBody>
      </p:sp>
      <p:sp>
        <p:nvSpPr>
          <p:cNvPr id="37" name="Блок-схема: данные 36"/>
          <p:cNvSpPr/>
          <p:nvPr/>
        </p:nvSpPr>
        <p:spPr>
          <a:xfrm>
            <a:off x="6385273" y="3028983"/>
            <a:ext cx="3358136" cy="587855"/>
          </a:xfrm>
          <a:prstGeom prst="flowChartInputOutput">
            <a:avLst/>
          </a:prstGeom>
          <a:noFill/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7972" y="3038171"/>
            <a:ext cx="297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A8654"/>
                </a:solidFill>
              </a:rPr>
              <a:t>14-18 февраля</a:t>
            </a:r>
            <a:endParaRPr lang="ru-RU" sz="2800" b="1" dirty="0">
              <a:solidFill>
                <a:srgbClr val="2A8654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2918" y="3099730"/>
            <a:ext cx="5702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2A8654"/>
                </a:solidFill>
              </a:rPr>
              <a:t>Проверка </a:t>
            </a:r>
            <a:r>
              <a:rPr lang="ru-RU" sz="2400" b="1" dirty="0" smtClean="0">
                <a:solidFill>
                  <a:srgbClr val="2A8654"/>
                </a:solidFill>
              </a:rPr>
              <a:t>ответов участников </a:t>
            </a:r>
            <a:r>
              <a:rPr lang="ru-RU" sz="2400" b="1" dirty="0">
                <a:solidFill>
                  <a:srgbClr val="2A8654"/>
                </a:solidFill>
              </a:rPr>
              <a:t>ИС в ОО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9107" y="3870298"/>
            <a:ext cx="6209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/>
                </a:solidFill>
              </a:rPr>
              <a:t>Передача </a:t>
            </a:r>
            <a:r>
              <a:rPr lang="ru-RU" sz="2400" b="1" dirty="0" smtClean="0">
                <a:solidFill>
                  <a:schemeClr val="accent5"/>
                </a:solidFill>
              </a:rPr>
              <a:t>материалов  ИС в МОУО </a:t>
            </a:r>
            <a:endParaRPr lang="ru-RU" sz="2400" b="1" u="sng" dirty="0">
              <a:solidFill>
                <a:schemeClr val="accent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9673" y="3807779"/>
            <a:ext cx="230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18 февраля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8835" y="4564733"/>
            <a:ext cx="297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A8654"/>
                </a:solidFill>
              </a:rPr>
              <a:t>19 февраля</a:t>
            </a:r>
            <a:endParaRPr lang="ru-RU" sz="2800" b="1" dirty="0">
              <a:solidFill>
                <a:srgbClr val="2A8654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862" y="4654545"/>
            <a:ext cx="5294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2A8654"/>
                </a:solidFill>
              </a:rPr>
              <a:t>Передача в материалов </a:t>
            </a:r>
            <a:r>
              <a:rPr lang="ru-RU" sz="2400" b="1" dirty="0" smtClean="0">
                <a:solidFill>
                  <a:srgbClr val="2A8654"/>
                </a:solidFill>
              </a:rPr>
              <a:t>ИС в </a:t>
            </a:r>
            <a:r>
              <a:rPr lang="ru-RU" sz="2400" b="1" dirty="0">
                <a:solidFill>
                  <a:srgbClr val="2A8654"/>
                </a:solidFill>
              </a:rPr>
              <a:t>РЦОИ </a:t>
            </a:r>
          </a:p>
        </p:txBody>
      </p:sp>
      <p:sp>
        <p:nvSpPr>
          <p:cNvPr id="48" name="Блок-схема: данные 47"/>
          <p:cNvSpPr/>
          <p:nvPr/>
        </p:nvSpPr>
        <p:spPr>
          <a:xfrm>
            <a:off x="5603799" y="3762230"/>
            <a:ext cx="3306699" cy="631791"/>
          </a:xfrm>
          <a:prstGeom prst="flowChartInputOutput">
            <a:avLst/>
          </a:prstGeom>
          <a:noFill/>
          <a:ln w="114300">
            <a:solidFill>
              <a:srgbClr val="2A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Блок-схема: данные 49"/>
          <p:cNvSpPr/>
          <p:nvPr/>
        </p:nvSpPr>
        <p:spPr>
          <a:xfrm flipH="1">
            <a:off x="6402749" y="5274882"/>
            <a:ext cx="3340660" cy="696055"/>
          </a:xfrm>
          <a:prstGeom prst="flowChartInputOutput">
            <a:avLst/>
          </a:prstGeom>
          <a:noFill/>
          <a:ln w="114300">
            <a:solidFill>
              <a:srgbClr val="2A86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918" y="5451987"/>
            <a:ext cx="5175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/>
                </a:solidFill>
              </a:rPr>
              <a:t>Ознакомление с </a:t>
            </a:r>
            <a:r>
              <a:rPr lang="ru-RU" sz="2400" b="1" dirty="0" smtClean="0">
                <a:solidFill>
                  <a:schemeClr val="accent5"/>
                </a:solidFill>
              </a:rPr>
              <a:t>результатами ИС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47472" y="5268061"/>
            <a:ext cx="2307771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chemeClr val="accent5"/>
                </a:solidFill>
              </a:rPr>
              <a:t>не позднее </a:t>
            </a:r>
          </a:p>
          <a:p>
            <a:pPr algn="ctr">
              <a:lnSpc>
                <a:spcPts val="2200"/>
              </a:lnSpc>
            </a:pPr>
            <a:r>
              <a:rPr lang="ru-RU" sz="2800" b="1" dirty="0" smtClean="0">
                <a:solidFill>
                  <a:schemeClr val="accent5"/>
                </a:solidFill>
              </a:rPr>
              <a:t>26 февраля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2918" y="6177173"/>
            <a:ext cx="7362144" cy="680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2A8654"/>
                </a:solidFill>
              </a:rPr>
              <a:t>Повторная </a:t>
            </a:r>
            <a:r>
              <a:rPr lang="ru-RU" sz="2400" b="1" dirty="0" smtClean="0">
                <a:solidFill>
                  <a:srgbClr val="2A8654"/>
                </a:solidFill>
              </a:rPr>
              <a:t>проверка ИС </a:t>
            </a:r>
            <a:r>
              <a:rPr lang="ru-RU" sz="2000" b="1" dirty="0" smtClean="0">
                <a:solidFill>
                  <a:srgbClr val="2A8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solidFill>
                  <a:srgbClr val="2A8654"/>
                </a:solidFill>
              </a:rPr>
              <a:t>только </a:t>
            </a:r>
            <a:r>
              <a:rPr lang="ru-RU" sz="2400" b="1" dirty="0">
                <a:solidFill>
                  <a:srgbClr val="2A8654"/>
                </a:solidFill>
              </a:rPr>
              <a:t>после повторного </a:t>
            </a:r>
            <a:endParaRPr lang="ru-RU" sz="2400" b="1" dirty="0" smtClean="0">
              <a:solidFill>
                <a:srgbClr val="2A8654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b="1" dirty="0">
                <a:solidFill>
                  <a:srgbClr val="2A8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2A8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</a:t>
            </a:r>
            <a:r>
              <a:rPr lang="ru-RU" sz="2800" b="1" dirty="0" smtClean="0">
                <a:solidFill>
                  <a:srgbClr val="AB3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rgbClr val="AB3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незачёта»  </a:t>
            </a:r>
            <a:r>
              <a:rPr lang="ru-RU" sz="2400" b="1" dirty="0" smtClean="0">
                <a:solidFill>
                  <a:srgbClr val="2A8654"/>
                </a:solidFill>
              </a:rPr>
              <a:t>  </a:t>
            </a:r>
            <a:endParaRPr lang="ru-RU" sz="2400" b="1" dirty="0">
              <a:solidFill>
                <a:srgbClr val="2A8654"/>
              </a:solidFill>
            </a:endParaRPr>
          </a:p>
        </p:txBody>
      </p:sp>
      <p:sp>
        <p:nvSpPr>
          <p:cNvPr id="54" name="Блок-схема: данные 53"/>
          <p:cNvSpPr/>
          <p:nvPr/>
        </p:nvSpPr>
        <p:spPr>
          <a:xfrm flipH="1">
            <a:off x="7197392" y="6128026"/>
            <a:ext cx="3303976" cy="692699"/>
          </a:xfrm>
          <a:prstGeom prst="flowChartInputOutput">
            <a:avLst/>
          </a:prstGeom>
          <a:noFill/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3558" y="6118521"/>
            <a:ext cx="2971720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rgbClr val="2A8654"/>
                </a:solidFill>
              </a:rPr>
              <a:t>после</a:t>
            </a:r>
          </a:p>
          <a:p>
            <a:pPr algn="ctr">
              <a:lnSpc>
                <a:spcPts val="2200"/>
              </a:lnSpc>
            </a:pPr>
            <a:r>
              <a:rPr lang="ru-RU" sz="2800" b="1" dirty="0" smtClean="0">
                <a:solidFill>
                  <a:srgbClr val="2A8654"/>
                </a:solidFill>
              </a:rPr>
              <a:t>13 марта</a:t>
            </a:r>
            <a:endParaRPr lang="ru-RU" sz="2800" b="1" dirty="0">
              <a:solidFill>
                <a:srgbClr val="2A865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316" y="676009"/>
            <a:ext cx="7764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B3E8E"/>
                </a:solidFill>
              </a:rPr>
              <a:t>Проведение краевого </a:t>
            </a:r>
            <a:r>
              <a:rPr lang="ru-RU" sz="2400" b="1" dirty="0" smtClean="0">
                <a:solidFill>
                  <a:srgbClr val="7B3E8E"/>
                </a:solidFill>
              </a:rPr>
              <a:t>вебинара по теме «Критерии оценивания ИС» для учителей-экспертов</a:t>
            </a:r>
            <a:endParaRPr lang="ru-RU" sz="2400" b="1" dirty="0">
              <a:solidFill>
                <a:srgbClr val="7B3E8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50555" y="759335"/>
            <a:ext cx="2307771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7B3E8E"/>
                </a:solidFill>
              </a:rPr>
              <a:t>23 января </a:t>
            </a:r>
          </a:p>
          <a:p>
            <a:pPr algn="ctr">
              <a:lnSpc>
                <a:spcPts val="2200"/>
              </a:lnSpc>
            </a:pPr>
            <a:r>
              <a:rPr lang="ru-RU" sz="2400" b="1" dirty="0" smtClean="0">
                <a:solidFill>
                  <a:srgbClr val="AB3F4E"/>
                </a:solidFill>
              </a:rPr>
              <a:t>в 14.00</a:t>
            </a:r>
            <a:endParaRPr lang="ru-RU" sz="2400" b="1" dirty="0">
              <a:solidFill>
                <a:srgbClr val="AB3F4E"/>
              </a:solidFill>
            </a:endParaRPr>
          </a:p>
        </p:txBody>
      </p:sp>
      <p:sp>
        <p:nvSpPr>
          <p:cNvPr id="31" name="Блок-схема: данные 30"/>
          <p:cNvSpPr/>
          <p:nvPr/>
        </p:nvSpPr>
        <p:spPr>
          <a:xfrm>
            <a:off x="8759535" y="752148"/>
            <a:ext cx="3304309" cy="616716"/>
          </a:xfrm>
          <a:prstGeom prst="flowChartInputOutput">
            <a:avLst/>
          </a:prstGeom>
          <a:noFill/>
          <a:ln w="114300">
            <a:solidFill>
              <a:srgbClr val="B38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1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"/>
            <a:ext cx="12192000" cy="547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550719" cy="551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0662" y="2420"/>
            <a:ext cx="265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Задачи МОУО</a:t>
            </a:r>
            <a:endParaRPr lang="ru-RU" sz="2800" b="1" dirty="0">
              <a:solidFill>
                <a:srgbClr val="AB3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3810" y="1735580"/>
            <a:ext cx="11014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Назначить ответственных за организацию и проведение ИС в ОО муниципалитета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0004" y="2222397"/>
            <a:ext cx="9590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Обеспечить наблюдение за проведением ИС в школах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признаками необъективности, исключить конфликт интересов в них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40864" y="3025961"/>
            <a:ext cx="8868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Обеспечить подготовку на муниципальном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уровне экзаменаторов-собеседников </a:t>
            </a:r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и экспертов для участия в ИС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3663" y="3839330"/>
            <a:ext cx="7955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Обеспечить контроль за проведением ИС в подведомственных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строгом соответствии с Порядком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0864" y="4656849"/>
            <a:ext cx="9908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Организовать доставку материалов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ИС в </a:t>
            </a:r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РЦОИ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до </a:t>
            </a:r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19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февраля, </a:t>
            </a:r>
          </a:p>
          <a:p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19 марта и </a:t>
            </a:r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11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мая (один доставщик от всего муниципалитета) </a:t>
            </a:r>
            <a:endParaRPr lang="ru-RU" sz="2200" b="1" dirty="0">
              <a:solidFill>
                <a:srgbClr val="2A8654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0004" y="5467921"/>
            <a:ext cx="8577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Организовать повторную проверку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и(или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перепроверку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ИС (по решению министерства)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1830" y="6356773"/>
            <a:ext cx="11504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Обеспечить своевременное ознакомление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с </a:t>
            </a:r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результатами ИС </a:t>
            </a:r>
            <a:r>
              <a:rPr lang="ru-RU" sz="2200" b="1" dirty="0" smtClean="0">
                <a:solidFill>
                  <a:srgbClr val="2A8654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2200" b="1" dirty="0">
                <a:solidFill>
                  <a:srgbClr val="2A8654"/>
                </a:solidFill>
                <a:cs typeface="Arial" panose="020B0604020202020204" pitchFamily="34" charset="0"/>
              </a:rPr>
              <a:t>ИС в ОО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457029" y="1622077"/>
            <a:ext cx="491329" cy="606960"/>
          </a:xfrm>
          <a:prstGeom prst="chevron">
            <a:avLst/>
          </a:prstGeom>
          <a:solidFill>
            <a:srgbClr val="2A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34867" y="6263786"/>
            <a:ext cx="491329" cy="606960"/>
          </a:xfrm>
          <a:prstGeom prst="chevron">
            <a:avLst/>
          </a:prstGeom>
          <a:solidFill>
            <a:srgbClr val="2A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948358" y="2320792"/>
            <a:ext cx="491329" cy="60696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437496" y="3143225"/>
            <a:ext cx="491329" cy="606960"/>
          </a:xfrm>
          <a:prstGeom prst="chevron">
            <a:avLst/>
          </a:prstGeom>
          <a:solidFill>
            <a:srgbClr val="2A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876802" y="3995637"/>
            <a:ext cx="491329" cy="60696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1437496" y="4809006"/>
            <a:ext cx="491329" cy="606960"/>
          </a:xfrm>
          <a:prstGeom prst="chevron">
            <a:avLst/>
          </a:prstGeom>
          <a:solidFill>
            <a:srgbClr val="2A8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916229" y="5548745"/>
            <a:ext cx="491329" cy="60696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59389" y="735620"/>
            <a:ext cx="491329" cy="590810"/>
          </a:xfrm>
          <a:prstGeom prst="chevron">
            <a:avLst/>
          </a:prstGeom>
          <a:solidFill>
            <a:srgbClr val="967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extBox 1"/>
          <p:cNvSpPr txBox="1"/>
          <p:nvPr/>
        </p:nvSpPr>
        <p:spPr>
          <a:xfrm>
            <a:off x="680531" y="603641"/>
            <a:ext cx="1034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7B3E8E"/>
                </a:solidFill>
              </a:rPr>
              <a:t>Обеспечить участие в </a:t>
            </a:r>
            <a:r>
              <a:rPr lang="ru-RU" sz="2100" b="1" dirty="0" smtClean="0">
                <a:solidFill>
                  <a:srgbClr val="AB3F4E"/>
                </a:solidFill>
              </a:rPr>
              <a:t>краевом вебинаре «Критерии оценивания ИС» </a:t>
            </a:r>
          </a:p>
          <a:p>
            <a:r>
              <a:rPr lang="ru-RU" sz="2100" b="1" dirty="0" smtClean="0">
                <a:solidFill>
                  <a:srgbClr val="7B3E8E"/>
                </a:solidFill>
              </a:rPr>
              <a:t>специалистов УО, методистов ТМС, тьюторов ОГЭ по русскому языку и литературе, учителей русского языка 9-х классов,  экспертов, экзаменаторов-собеседников ИС</a:t>
            </a:r>
            <a:endParaRPr lang="ru-RU" sz="2100" b="1" dirty="0">
              <a:solidFill>
                <a:srgbClr val="7B3E8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9349" y="569094"/>
            <a:ext cx="17616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B3F4E"/>
                </a:solidFill>
              </a:rPr>
              <a:t>23 января </a:t>
            </a:r>
          </a:p>
          <a:p>
            <a:pPr algn="ctr"/>
            <a:r>
              <a:rPr lang="ru-RU" sz="2000" b="1" dirty="0" smtClean="0">
                <a:solidFill>
                  <a:srgbClr val="AB3F4E"/>
                </a:solidFill>
              </a:rPr>
              <a:t>в 14:00 </a:t>
            </a:r>
            <a:r>
              <a:rPr lang="ru-RU" b="1" dirty="0" smtClean="0">
                <a:solidFill>
                  <a:srgbClr val="002060"/>
                </a:solidFill>
              </a:rPr>
              <a:t>Армавирский филиал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 rot="10800000" flipH="1">
            <a:off x="10442083" y="661138"/>
            <a:ext cx="167415" cy="1026875"/>
          </a:xfrm>
          <a:prstGeom prst="rightBrace">
            <a:avLst>
              <a:gd name="adj1" fmla="val 60915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/>
        </p:nvSpPr>
        <p:spPr>
          <a:xfrm>
            <a:off x="107662" y="1305353"/>
            <a:ext cx="5506410" cy="321592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ABEC1"/>
            </a:solidFill>
          </a:ln>
          <a:effectLst>
            <a:outerShdw blurRad="1041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12192000" cy="848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870908" cy="871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2557" y="101061"/>
            <a:ext cx="10384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 о проведении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собеседования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для обучающихся 9-х классов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798" y="1789931"/>
            <a:ext cx="5140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Порядок проведения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государственной итоговой аттестации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 образовательным программам основного общего образования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, утвержденный приказом Минпросвещения России и Рособрнадзора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от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07.11.2018 г. № 189/1513</a:t>
            </a:r>
          </a:p>
        </p:txBody>
      </p:sp>
      <p:pic>
        <p:nvPicPr>
          <p:cNvPr id="13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75" y="910008"/>
            <a:ext cx="986598" cy="10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нутый угол 22"/>
          <p:cNvSpPr/>
          <p:nvPr/>
        </p:nvSpPr>
        <p:spPr>
          <a:xfrm>
            <a:off x="6309199" y="3110577"/>
            <a:ext cx="5572192" cy="319217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ABEC1"/>
            </a:solidFill>
          </a:ln>
          <a:effectLst>
            <a:outerShdw blurRad="1041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pic>
        <p:nvPicPr>
          <p:cNvPr id="24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805" y="2644462"/>
            <a:ext cx="1015999" cy="11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09199" y="3737166"/>
            <a:ext cx="5572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Рекомендации по организации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  <a:r>
              <a:rPr lang="ru-RU" sz="2000" b="1" dirty="0">
                <a:solidFill>
                  <a:srgbClr val="0070C0"/>
                </a:solidFill>
              </a:rPr>
              <a:t>проведению итогового собеседования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для ОИВ субъектов РФ, осуществляющих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государственное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управление в сфере образования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приложение 1 к письму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Рособрнадзора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от 29.12.2018 № 10-987)</a:t>
            </a:r>
          </a:p>
        </p:txBody>
      </p:sp>
    </p:spTree>
    <p:extLst>
      <p:ext uri="{BB962C8B-B14F-4D97-AF65-F5344CB8AC3E}">
        <p14:creationId xmlns:p14="http://schemas.microsoft.com/office/powerpoint/2010/main" val="38322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848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870908" cy="871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2557" y="101061"/>
            <a:ext cx="10384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 о проведении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собеседования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для обучающихся 9-х классов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398956" y="1165469"/>
            <a:ext cx="491329" cy="6069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18896" y="921275"/>
            <a:ext cx="7345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Сроки проведения итогового собеседования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ru-RU" sz="2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13 февраля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8B172A"/>
                </a:solidFill>
                <a:cs typeface="Arial" panose="020B0604020202020204" pitchFamily="34" charset="0"/>
              </a:rPr>
              <a:t>2019 года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(основной день)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13 марта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 6 мая 2019 года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(резервные сроки) </a:t>
            </a:r>
            <a:endParaRPr 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785410" y="2692822"/>
            <a:ext cx="491329" cy="60696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6081" y="2457693"/>
            <a:ext cx="9176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КИМы ИС будут размещены не позднее 8.00 часов: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федеральном Интернет-ресурсе </a:t>
            </a:r>
            <a:r>
              <a:rPr lang="en-US" sz="2400" b="1" dirty="0">
                <a:solidFill>
                  <a:srgbClr val="002060"/>
                </a:solidFill>
                <a:hlinkClick r:id="rId3"/>
              </a:rPr>
              <a:t>http</a:t>
            </a:r>
            <a:r>
              <a:rPr lang="ru-RU" sz="2400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sz="2400" b="1" dirty="0" smtClean="0">
                <a:solidFill>
                  <a:srgbClr val="002060"/>
                </a:solidFill>
                <a:hlinkClick r:id="rId3"/>
              </a:rPr>
              <a:t>topic9.rustiest.ru</a:t>
            </a:r>
            <a:r>
              <a:rPr lang="ru-RU" sz="2400" b="1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сайте ГКУ КК </a:t>
            </a:r>
            <a:r>
              <a:rPr lang="ru-RU" sz="2400" b="1" dirty="0" smtClean="0">
                <a:solidFill>
                  <a:srgbClr val="002060"/>
                </a:solidFill>
              </a:rPr>
              <a:t>ЦОКО (дублирование)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9476" y="3872430"/>
            <a:ext cx="1004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cs typeface="Arial" panose="020B0604020202020204" pitchFamily="34" charset="0"/>
              </a:rPr>
              <a:t>Итоговое собеседование: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начинается в</a:t>
            </a:r>
            <a:r>
              <a:rPr lang="ru-RU" sz="24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 9.00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родолжительность ИС для каждого участника составляет </a:t>
            </a:r>
            <a:r>
              <a:rPr lang="ru-RU" sz="24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15 минут;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ОВЗ продолжительность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увеличивается 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8B172A"/>
                </a:solidFill>
                <a:cs typeface="Arial" panose="020B0604020202020204" pitchFamily="34" charset="0"/>
              </a:rPr>
              <a:t>30 минут</a:t>
            </a:r>
          </a:p>
        </p:txBody>
      </p:sp>
      <p:sp>
        <p:nvSpPr>
          <p:cNvPr id="31" name="Нашивка 30"/>
          <p:cNvSpPr/>
          <p:nvPr/>
        </p:nvSpPr>
        <p:spPr>
          <a:xfrm>
            <a:off x="1358651" y="4165680"/>
            <a:ext cx="491329" cy="6069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58577" y="2303990"/>
            <a:ext cx="8348958" cy="1153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98956" y="3771064"/>
            <a:ext cx="9493189" cy="1696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8956" y="5520161"/>
            <a:ext cx="11355367" cy="4089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921563" y="5589446"/>
            <a:ext cx="8512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Результаты участников ИС </a:t>
            </a:r>
          </a:p>
          <a:p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оценивают эксперты в соответствии с критериями по </a:t>
            </a:r>
            <a:r>
              <a:rPr 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системе </a:t>
            </a:r>
            <a:r>
              <a:rPr lang="ru-RU" sz="24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«зачет</a:t>
            </a:r>
            <a:r>
              <a:rPr lang="ru-RU" sz="2400" b="1" dirty="0">
                <a:solidFill>
                  <a:srgbClr val="8B172A"/>
                </a:solidFill>
                <a:cs typeface="Arial" panose="020B0604020202020204" pitchFamily="34" charset="0"/>
              </a:rPr>
              <a:t>»/ «незачет» 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1959476" y="5824575"/>
            <a:ext cx="491329" cy="60696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Блок-схема: знак завершения 38"/>
          <p:cNvSpPr/>
          <p:nvPr/>
        </p:nvSpPr>
        <p:spPr>
          <a:xfrm>
            <a:off x="11751048" y="932021"/>
            <a:ext cx="254883" cy="736678"/>
          </a:xfrm>
          <a:prstGeom prst="flowChartTerminator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0" name="Блок-схема: узел 39"/>
          <p:cNvSpPr/>
          <p:nvPr/>
        </p:nvSpPr>
        <p:spPr>
          <a:xfrm>
            <a:off x="11772453" y="1811087"/>
            <a:ext cx="223592" cy="176695"/>
          </a:xfrm>
          <a:prstGeom prst="flowChartConnector">
            <a:avLst/>
          </a:prstGeom>
          <a:solidFill>
            <a:srgbClr val="BD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6" name="Правая фигурная скобка 45"/>
          <p:cNvSpPr/>
          <p:nvPr/>
        </p:nvSpPr>
        <p:spPr>
          <a:xfrm rot="10800000" flipH="1">
            <a:off x="9289193" y="1058543"/>
            <a:ext cx="332789" cy="939950"/>
          </a:xfrm>
          <a:prstGeom prst="rightBrace">
            <a:avLst>
              <a:gd name="adj1" fmla="val 60915"/>
              <a:gd name="adj2" fmla="val 50000"/>
            </a:avLst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796808" y="950441"/>
            <a:ext cx="18772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ИС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проводится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в один </a:t>
            </a:r>
            <a:r>
              <a:rPr lang="ru-RU" sz="2200" b="1" dirty="0" smtClean="0">
                <a:solidFill>
                  <a:srgbClr val="0070C0"/>
                </a:solidFill>
              </a:rPr>
              <a:t>день 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848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870908" cy="871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2557" y="101061"/>
            <a:ext cx="10384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 о проведении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собеседования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для обучающихся 9-х классов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831" y="23456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Места проведения итогового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собеседования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591" y="39980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Количество образовательных 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организаций для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собеседования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43100" y="2017750"/>
            <a:ext cx="5110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Образовательные </a:t>
            </a: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организации </a:t>
            </a: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Краснодарского </a:t>
            </a:r>
            <a:r>
              <a:rPr lang="ru-RU" sz="2400" b="1" dirty="0">
                <a:solidFill>
                  <a:schemeClr val="accent5"/>
                </a:solidFill>
              </a:rPr>
              <a:t>края </a:t>
            </a:r>
            <a:endParaRPr lang="ru-RU" sz="2400" b="1" dirty="0" smtClean="0">
              <a:solidFill>
                <a:schemeClr val="accent5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(</a:t>
            </a:r>
            <a:r>
              <a:rPr lang="ru-RU" sz="2400" b="1" dirty="0">
                <a:solidFill>
                  <a:schemeClr val="accent5"/>
                </a:solidFill>
              </a:rPr>
              <a:t>школы)</a:t>
            </a:r>
          </a:p>
        </p:txBody>
      </p:sp>
      <p:sp>
        <p:nvSpPr>
          <p:cNvPr id="25" name="Нашивка 24"/>
          <p:cNvSpPr/>
          <p:nvPr/>
        </p:nvSpPr>
        <p:spPr>
          <a:xfrm>
            <a:off x="5593295" y="2484804"/>
            <a:ext cx="491329" cy="60696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5604669" y="4112301"/>
            <a:ext cx="491329" cy="60696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24595" y="4002139"/>
            <a:ext cx="5110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</a:rPr>
              <a:t>1 169 </a:t>
            </a:r>
          </a:p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школ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5591" y="55992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Ч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исло выпускников 9-х классов в Краснодарском крае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5604670" y="5695691"/>
            <a:ext cx="491329" cy="60696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6726" y="549133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</a:rPr>
              <a:t>61 124</a:t>
            </a:r>
          </a:p>
          <a:p>
            <a:pPr algn="ctr"/>
            <a:r>
              <a:rPr lang="ru-RU" sz="2400" b="1" dirty="0">
                <a:solidFill>
                  <a:schemeClr val="accent5"/>
                </a:solidFill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</a:rPr>
              <a:t>девятиклассника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7060019" y="1945775"/>
            <a:ext cx="4476307" cy="1777613"/>
          </a:xfrm>
          <a:prstGeom prst="donut">
            <a:avLst>
              <a:gd name="adj" fmla="val 24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ольцо 41"/>
          <p:cNvSpPr/>
          <p:nvPr/>
        </p:nvSpPr>
        <p:spPr>
          <a:xfrm>
            <a:off x="7772400" y="3723388"/>
            <a:ext cx="3274828" cy="1583278"/>
          </a:xfrm>
          <a:prstGeom prst="donut">
            <a:avLst>
              <a:gd name="adj" fmla="val 24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>
          <a:xfrm>
            <a:off x="7772400" y="5296553"/>
            <a:ext cx="3274828" cy="1551333"/>
          </a:xfrm>
          <a:prstGeom prst="donut">
            <a:avLst>
              <a:gd name="adj" fmla="val 24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6204" y="906519"/>
            <a:ext cx="513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Результаты итогового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собеседования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5604669" y="1079122"/>
            <a:ext cx="491329" cy="60696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9048" y="1119270"/>
            <a:ext cx="3622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</a:rPr>
              <a:t>влияют на допуск к ГИА-9</a:t>
            </a:r>
          </a:p>
        </p:txBody>
      </p:sp>
      <p:sp>
        <p:nvSpPr>
          <p:cNvPr id="46" name="Кольцо 45"/>
          <p:cNvSpPr/>
          <p:nvPr/>
        </p:nvSpPr>
        <p:spPr>
          <a:xfrm>
            <a:off x="7060018" y="949516"/>
            <a:ext cx="4476307" cy="996258"/>
          </a:xfrm>
          <a:prstGeom prst="donut">
            <a:avLst>
              <a:gd name="adj" fmla="val 2427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454831" y="1835296"/>
            <a:ext cx="7317569" cy="1270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25591" y="3500349"/>
            <a:ext cx="7346809" cy="38983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54831" y="5178052"/>
            <a:ext cx="8043343" cy="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66204" y="6680720"/>
            <a:ext cx="8043343" cy="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848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870908" cy="871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5100" y="193394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Участники итогового собеседования по русскому языку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456"/>
          <a:stretch/>
        </p:blipFill>
        <p:spPr>
          <a:xfrm>
            <a:off x="-209294" y="3857621"/>
            <a:ext cx="4362840" cy="3148121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 rot="5400000">
            <a:off x="1300332" y="-156760"/>
            <a:ext cx="958850" cy="326626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8957" y="1110535"/>
            <a:ext cx="264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ИС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05" y="2165974"/>
            <a:ext cx="4364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обучающиеся  </a:t>
            </a:r>
          </a:p>
          <a:p>
            <a:pPr marL="363538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классов ОО </a:t>
            </a:r>
          </a:p>
          <a:p>
            <a:pPr marL="363538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/>
            <a:endParaRPr lang="ru-RU" sz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/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обучающиеся</a:t>
            </a:r>
          </a:p>
          <a:p>
            <a:pPr marL="363538"/>
            <a:r>
              <a:rPr lang="ru-RU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ОВЗ, дети-инвалиды и инвалиды)</a:t>
            </a:r>
            <a:endParaRPr lang="ru-RU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7474330" y="-2621525"/>
            <a:ext cx="989560" cy="82265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35631" y="1174771"/>
            <a:ext cx="2466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ИС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75067" y="2058553"/>
            <a:ext cx="2309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тветственные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41479" y="2920397"/>
            <a:ext cx="2906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рганизаторы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аудитории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87396" y="3807748"/>
            <a:ext cx="22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r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экзаменаторы-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собеседники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21354" y="5809953"/>
            <a:ext cx="1943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4" indent="-35560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93626" y="4827971"/>
            <a:ext cx="2242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ехнические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специалисты </a:t>
            </a:r>
          </a:p>
        </p:txBody>
      </p:sp>
      <p:sp>
        <p:nvSpPr>
          <p:cNvPr id="41" name="Правая фигурная скобка 40"/>
          <p:cNvSpPr/>
          <p:nvPr/>
        </p:nvSpPr>
        <p:spPr>
          <a:xfrm rot="10800000" flipH="1">
            <a:off x="10054516" y="2165975"/>
            <a:ext cx="332789" cy="3369881"/>
          </a:xfrm>
          <a:prstGeom prst="rightBrace">
            <a:avLst>
              <a:gd name="adj1" fmla="val 60915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95999" y="3734868"/>
            <a:ext cx="40513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работники, </a:t>
            </a:r>
          </a:p>
          <a:p>
            <a:pPr indent="266700">
              <a:defRPr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обладающие коммуникативными </a:t>
            </a:r>
          </a:p>
          <a:p>
            <a:pPr indent="266700">
              <a:defRPr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навыками, грамотной речью </a:t>
            </a:r>
          </a:p>
          <a:p>
            <a:pPr indent="266700">
              <a:defRPr/>
            </a:pP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предъявления к опыту работы)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65859" y="2704165"/>
            <a:ext cx="1695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B172A"/>
                </a:solidFill>
              </a:rPr>
              <a:t>Комиссия по проведению ИС</a:t>
            </a:r>
            <a:endParaRPr lang="ru-RU" sz="2000" b="1" dirty="0">
              <a:solidFill>
                <a:srgbClr val="8B172A"/>
              </a:solidFill>
            </a:endParaRPr>
          </a:p>
        </p:txBody>
      </p:sp>
      <p:sp>
        <p:nvSpPr>
          <p:cNvPr id="44" name="Правая фигурная скобка 43"/>
          <p:cNvSpPr/>
          <p:nvPr/>
        </p:nvSpPr>
        <p:spPr>
          <a:xfrm rot="10800000" flipH="1">
            <a:off x="10054516" y="5822250"/>
            <a:ext cx="332789" cy="830459"/>
          </a:xfrm>
          <a:prstGeom prst="rightBrace">
            <a:avLst>
              <a:gd name="adj1" fmla="val 41072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0444278" y="5761416"/>
            <a:ext cx="1695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B172A"/>
                </a:solidFill>
              </a:rPr>
              <a:t>Комиссия по проверке</a:t>
            </a:r>
          </a:p>
          <a:p>
            <a:pPr algn="ctr"/>
            <a:r>
              <a:rPr lang="ru-RU" sz="2000" b="1" dirty="0" smtClean="0">
                <a:solidFill>
                  <a:srgbClr val="8B172A"/>
                </a:solidFill>
              </a:rPr>
              <a:t>ИС</a:t>
            </a:r>
            <a:endParaRPr lang="ru-RU" sz="2000" b="1" dirty="0">
              <a:solidFill>
                <a:srgbClr val="8B172A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95999" y="5877204"/>
            <a:ext cx="42314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чителя, имеющие высшее образование по специальности «Русский язык и Литература»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9609" y="2104719"/>
            <a:ext cx="40513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уководитель или заместитель</a:t>
            </a:r>
          </a:p>
          <a:p>
            <a:pPr>
              <a:defRPr/>
            </a:pP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руководителя ОО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>
          <a:xfrm rot="5400000">
            <a:off x="7450335" y="4228667"/>
            <a:ext cx="1020403" cy="4085902"/>
          </a:xfrm>
          <a:prstGeom prst="flowChartTerminator">
            <a:avLst/>
          </a:prstGeom>
          <a:noFill/>
          <a:ln w="28575">
            <a:solidFill>
              <a:srgbClr val="BD5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Блок-схема: знак завершения 23"/>
          <p:cNvSpPr/>
          <p:nvPr/>
        </p:nvSpPr>
        <p:spPr>
          <a:xfrm rot="5400000">
            <a:off x="1499645" y="2015549"/>
            <a:ext cx="1035147" cy="3389909"/>
          </a:xfrm>
          <a:prstGeom prst="flowChartTerminator">
            <a:avLst/>
          </a:prstGeom>
          <a:noFill/>
          <a:ln w="28575">
            <a:solidFill>
              <a:srgbClr val="BD5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2745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нутый угол 32"/>
          <p:cNvSpPr/>
          <p:nvPr/>
        </p:nvSpPr>
        <p:spPr>
          <a:xfrm>
            <a:off x="8006429" y="850148"/>
            <a:ext cx="3581459" cy="2187897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9ABE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12192000" cy="65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666423" cy="666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8710" y="68124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проведения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итогового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собеседования (ИС)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 rot="5400000">
            <a:off x="3759475" y="-2924553"/>
            <a:ext cx="595978" cy="789793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5852" y="2391782"/>
            <a:ext cx="65324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2A8654"/>
                </a:solidFill>
              </a:rPr>
              <a:t>Определяет </a:t>
            </a:r>
            <a:r>
              <a:rPr lang="ru-RU" sz="2100" b="1" dirty="0">
                <a:solidFill>
                  <a:srgbClr val="2A8654"/>
                </a:solidFill>
              </a:rPr>
              <a:t>порядок </a:t>
            </a:r>
            <a:r>
              <a:rPr lang="ru-RU" sz="2100" b="1" dirty="0" smtClean="0">
                <a:solidFill>
                  <a:srgbClr val="2A8654"/>
                </a:solidFill>
              </a:rPr>
              <a:t>проведения и проверки ИС</a:t>
            </a:r>
            <a:endParaRPr lang="ru-RU" sz="2100" b="1" dirty="0">
              <a:solidFill>
                <a:srgbClr val="2A865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6061" y="726804"/>
            <a:ext cx="363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Министерство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66307" y="975942"/>
            <a:ext cx="39718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 министерства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науки и молодежной политики Краснодарского края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итогового собеседования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русскому языку обучающихся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9-х классов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от____№____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852" y="1409467"/>
            <a:ext cx="5519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Назначает регионального координатора </a:t>
            </a:r>
          </a:p>
          <a:p>
            <a:pPr lvl="0"/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     проведения ИС</a:t>
            </a:r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852" y="3127496"/>
            <a:ext cx="6707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>
              <a:buFont typeface="Wingdings" panose="05000000000000000000" pitchFamily="2" charset="2"/>
              <a:buChar char="§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Определяет минимальное количество баллов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   выставления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оценки </a:t>
            </a:r>
            <a:r>
              <a:rPr lang="ru-RU" sz="2100" b="1" dirty="0">
                <a:solidFill>
                  <a:srgbClr val="AB3F4E"/>
                </a:solidFill>
              </a:rPr>
              <a:t>«зачет»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 за ИС для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отдельных </a:t>
            </a:r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   категорий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обучающихся с ОВЗ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соответствии с </a:t>
            </a:r>
          </a:p>
          <a:p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    п.9.6. Методических рекомендаций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проведения ИС)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852" y="4707656"/>
            <a:ext cx="7104721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rgbClr val="2A8654"/>
                </a:solidFill>
              </a:rPr>
              <a:t>Создает </a:t>
            </a:r>
            <a:r>
              <a:rPr lang="ru-RU" sz="2100" b="1" dirty="0">
                <a:solidFill>
                  <a:srgbClr val="2A8654"/>
                </a:solidFill>
              </a:rPr>
              <a:t>комиссию по перепроверке </a:t>
            </a:r>
            <a:r>
              <a:rPr lang="ru-RU" sz="2100" b="1" dirty="0" smtClean="0">
                <a:solidFill>
                  <a:srgbClr val="2A8654"/>
                </a:solidFill>
              </a:rPr>
              <a:t>и (или)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2A8654"/>
                </a:solidFill>
              </a:rPr>
              <a:t>     повторной проверке </a:t>
            </a:r>
            <a:r>
              <a:rPr lang="ru-RU" sz="2100" b="1" dirty="0">
                <a:solidFill>
                  <a:srgbClr val="2A8654"/>
                </a:solidFill>
              </a:rPr>
              <a:t>результатов ИС </a:t>
            </a:r>
            <a:r>
              <a:rPr lang="ru-RU" sz="2100" b="1" dirty="0" smtClean="0">
                <a:solidFill>
                  <a:srgbClr val="2A8654"/>
                </a:solidFill>
              </a:rPr>
              <a:t>и принимает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100" b="1" dirty="0">
                <a:solidFill>
                  <a:srgbClr val="2A8654"/>
                </a:solidFill>
              </a:rPr>
              <a:t> </a:t>
            </a:r>
            <a:r>
              <a:rPr lang="ru-RU" sz="2100" b="1" dirty="0" smtClean="0">
                <a:solidFill>
                  <a:srgbClr val="2A8654"/>
                </a:solidFill>
              </a:rPr>
              <a:t>    </a:t>
            </a:r>
            <a:r>
              <a:rPr lang="ru-RU" sz="2100" b="1" dirty="0">
                <a:solidFill>
                  <a:srgbClr val="2A8654"/>
                </a:solidFill>
              </a:rPr>
              <a:t>решение о перепроверке </a:t>
            </a:r>
            <a:r>
              <a:rPr lang="ru-RU" sz="2100" b="1" dirty="0" smtClean="0">
                <a:solidFill>
                  <a:srgbClr val="2A8654"/>
                </a:solidFill>
              </a:rPr>
              <a:t>результатов ИС</a:t>
            </a:r>
            <a:endParaRPr lang="ru-RU" sz="2100" b="1" dirty="0">
              <a:solidFill>
                <a:srgbClr val="2A865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852" y="6005608"/>
            <a:ext cx="6303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пределяет места хранения материалов ИС, </a:t>
            </a:r>
          </a:p>
          <a:p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     сроки хранения и уничтожения</a:t>
            </a:r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0984" y="2194281"/>
            <a:ext cx="6407276" cy="3864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0984" y="2990826"/>
            <a:ext cx="6407276" cy="2918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50984" y="4603943"/>
            <a:ext cx="6407276" cy="95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877" y="2989631"/>
            <a:ext cx="4993629" cy="3811562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250984" y="5901454"/>
            <a:ext cx="6407276" cy="2336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960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65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666423" cy="666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8710" y="68124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Организация проведения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итогового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собеседования (ИС)</a:t>
            </a:r>
            <a:endParaRPr lang="ru-RU" sz="2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9323647" y="-212143"/>
            <a:ext cx="584467" cy="2559221"/>
          </a:xfrm>
          <a:prstGeom prst="homePlate">
            <a:avLst/>
          </a:prstGeom>
          <a:solidFill>
            <a:srgbClr val="967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80" y="760261"/>
            <a:ext cx="790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Назначают специалиста в МО, ответственного за проведение ИС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43" y="1204412"/>
            <a:ext cx="790192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56306E"/>
                </a:solidFill>
              </a:rPr>
              <a:t>Направляют в министерство предложения по расположению мест хранения материалов ИС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5233" y="702567"/>
            <a:ext cx="3860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МОУО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343" y="1871031"/>
            <a:ext cx="8662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Р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егистрируют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граждан, желающих участвовать в качестве </a:t>
            </a:r>
            <a:r>
              <a:rPr lang="ru-RU" sz="2000" b="1" dirty="0" smtClean="0">
                <a:solidFill>
                  <a:srgbClr val="AB3F4E"/>
                </a:solidFill>
              </a:rPr>
              <a:t>независимых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наблюдателей за проведением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ИС и проводят их обучение</a:t>
            </a:r>
            <a:endParaRPr lang="ru-RU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079" y="2609764"/>
            <a:ext cx="80672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56306E"/>
                </a:solidFill>
              </a:rPr>
              <a:t>Предоставляют в министерство кандидатуры членов комиссии </a:t>
            </a:r>
          </a:p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56306E"/>
                </a:solidFill>
              </a:rPr>
              <a:t>      по перепроверке и повторной проверке результатов ИС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28303" y="4977968"/>
            <a:ext cx="754837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2162" indent="-3429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Направляют в министерство заявления о повторной проверке ИС </a:t>
            </a:r>
            <a:r>
              <a:rPr lang="ru-RU" sz="2000" b="1" dirty="0">
                <a:solidFill>
                  <a:srgbClr val="AB3F4E"/>
                </a:solidFill>
              </a:rPr>
              <a:t>на следующий день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после получения из ОО;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079" y="4040936"/>
            <a:ext cx="8317111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56306E"/>
                </a:solidFill>
              </a:rPr>
              <a:t>Организует </a:t>
            </a:r>
            <a:r>
              <a:rPr lang="ru-RU" sz="2000" b="1" dirty="0">
                <a:solidFill>
                  <a:srgbClr val="56306E"/>
                </a:solidFill>
              </a:rPr>
              <a:t>доставку материалов ИС в </a:t>
            </a:r>
            <a:r>
              <a:rPr lang="ru-RU" sz="2000" b="1" dirty="0" smtClean="0">
                <a:solidFill>
                  <a:srgbClr val="56306E"/>
                </a:solidFill>
              </a:rPr>
              <a:t>РЦОИ:</a:t>
            </a:r>
          </a:p>
          <a:p>
            <a:pPr marL="533400" indent="358775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56306E"/>
                </a:solidFill>
              </a:rPr>
              <a:t>в </a:t>
            </a:r>
            <a:r>
              <a:rPr lang="ru-RU" sz="2000" b="1" dirty="0">
                <a:solidFill>
                  <a:srgbClr val="56306E"/>
                </a:solidFill>
              </a:rPr>
              <a:t>основные сроки - не позднее</a:t>
            </a:r>
            <a:r>
              <a:rPr lang="ru-RU" sz="2000" b="1" dirty="0">
                <a:solidFill>
                  <a:srgbClr val="7D459F"/>
                </a:solidFill>
              </a:rPr>
              <a:t> </a:t>
            </a:r>
            <a:r>
              <a:rPr lang="ru-RU" sz="2000" b="1" dirty="0" smtClean="0">
                <a:solidFill>
                  <a:srgbClr val="AB3F4E"/>
                </a:solidFill>
              </a:rPr>
              <a:t>19 февраля;</a:t>
            </a:r>
          </a:p>
          <a:p>
            <a:pPr marL="533400" indent="358775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56306E"/>
                </a:solidFill>
              </a:rPr>
              <a:t>в резервные сроки - не позднее </a:t>
            </a:r>
            <a:r>
              <a:rPr lang="ru-RU" sz="2000" b="1" dirty="0" smtClean="0">
                <a:solidFill>
                  <a:srgbClr val="AB3F4E"/>
                </a:solidFill>
              </a:rPr>
              <a:t>19 марта </a:t>
            </a:r>
            <a:r>
              <a:rPr lang="ru-RU" sz="2000" b="1" dirty="0" smtClean="0">
                <a:solidFill>
                  <a:srgbClr val="7D459F"/>
                </a:solidFill>
              </a:rPr>
              <a:t>и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AB3F4E"/>
                </a:solidFill>
              </a:rPr>
              <a:t>11 мая 2019 года</a:t>
            </a:r>
            <a:endParaRPr lang="ru-RU" sz="2000" b="1" dirty="0">
              <a:solidFill>
                <a:srgbClr val="AB3F4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079" y="3328339"/>
            <a:ext cx="790718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О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беспечивают 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контроль за своевременной подготовкой мест проведения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ИС в ОО (техническое оснащение)</a:t>
            </a:r>
            <a:endParaRPr lang="ru-RU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079" y="5779174"/>
            <a:ext cx="8880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56306E"/>
                </a:solidFill>
              </a:rPr>
              <a:t>Организуют перепроверку и (или) повторную проверку результатов 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079" y="6365021"/>
            <a:ext cx="1128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Организуют хранение материалов ИС в местах хранения в МОУО </a:t>
            </a: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AB3F4E"/>
                </a:solidFill>
              </a:rPr>
              <a:t>до 1 октября 2019 года;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1217" r="12483" b="34235"/>
          <a:stretch/>
        </p:blipFill>
        <p:spPr>
          <a:xfrm>
            <a:off x="8652017" y="2867411"/>
            <a:ext cx="3385850" cy="3240376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48212" y="1204412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43002" y="1883882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43002" y="2596265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2996" y="3279406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42996" y="4033185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42996" y="4909488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42996" y="5658545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42996" y="6280253"/>
            <a:ext cx="7705815" cy="686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74526" y="1717142"/>
            <a:ext cx="3571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A8654"/>
                </a:solidFill>
                <a:cs typeface="Aharoni" panose="02010803020104030203" pitchFamily="2" charset="-79"/>
              </a:rPr>
              <a:t>Независимые наблюдатели   </a:t>
            </a:r>
          </a:p>
          <a:p>
            <a:pPr algn="ctr"/>
            <a:r>
              <a:rPr lang="ru-RU" sz="2000" dirty="0" smtClean="0">
                <a:solidFill>
                  <a:srgbClr val="2A8654"/>
                </a:solidFill>
                <a:cs typeface="Aharoni" panose="02010803020104030203" pitchFamily="2" charset="-79"/>
              </a:rPr>
              <a:t>- это </a:t>
            </a:r>
            <a:r>
              <a:rPr lang="ru-RU" sz="2000" b="1" dirty="0" smtClean="0">
                <a:solidFill>
                  <a:srgbClr val="AB3F4E"/>
                </a:solidFill>
                <a:cs typeface="Aharoni" panose="02010803020104030203" pitchFamily="2" charset="-79"/>
              </a:rPr>
              <a:t>не</a:t>
            </a:r>
            <a:r>
              <a:rPr lang="ru-RU" sz="2000" dirty="0" smtClean="0">
                <a:solidFill>
                  <a:srgbClr val="2A8654"/>
                </a:solidFill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2A8654"/>
                </a:solidFill>
                <a:cs typeface="Aharoni" panose="02010803020104030203" pitchFamily="2" charset="-79"/>
              </a:rPr>
              <a:t>общественные наблюдатели</a:t>
            </a:r>
            <a:endParaRPr lang="ru-RU" sz="2000" dirty="0">
              <a:solidFill>
                <a:srgbClr val="2A8654"/>
              </a:solidFill>
              <a:cs typeface="Aharoni" panose="02010803020104030203" pitchFamily="2" charset="-79"/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 rot="10800000" flipH="1">
            <a:off x="8652017" y="1841470"/>
            <a:ext cx="122509" cy="744964"/>
          </a:xfrm>
          <a:prstGeom prst="rightBrace">
            <a:avLst>
              <a:gd name="adj1" fmla="val 60915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32" y="698969"/>
            <a:ext cx="2590369" cy="25226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12192000" cy="65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666423" cy="66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8710" y="68124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проведения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итогового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собеседования в ОО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1839741" y="201026"/>
            <a:ext cx="643392" cy="1739717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6929" y="681065"/>
            <a:ext cx="93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1296" y="707261"/>
            <a:ext cx="804471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Регистрируют заявления обучающихся 9 классов: </a:t>
            </a:r>
          </a:p>
          <a:p>
            <a:pPr marL="1165225" indent="-44608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в основные сроки - до </a:t>
            </a:r>
            <a:r>
              <a:rPr lang="ru-RU" sz="2200" b="1" dirty="0" smtClean="0">
                <a:solidFill>
                  <a:srgbClr val="AB3F4E"/>
                </a:solidFill>
              </a:rPr>
              <a:t>29 января ;</a:t>
            </a:r>
          </a:p>
          <a:p>
            <a:pPr marL="1165225" indent="-44608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в резервные сроки - до </a:t>
            </a:r>
            <a:r>
              <a:rPr lang="ru-RU" sz="2200" b="1" dirty="0" smtClean="0">
                <a:solidFill>
                  <a:srgbClr val="AB3F4E"/>
                </a:solidFill>
              </a:rPr>
              <a:t>26 февраля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rgbClr val="AB3F4E"/>
                </a:solidFill>
              </a:rPr>
              <a:t>22 апреля</a:t>
            </a:r>
            <a:endParaRPr lang="ru-RU" sz="2200" b="1" dirty="0">
              <a:solidFill>
                <a:srgbClr val="AB3F4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20819" y="3439692"/>
            <a:ext cx="10798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Назначают лицо, ответственное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за организацию 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проведение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ИС 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ОО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547" y="4179611"/>
            <a:ext cx="93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5C4600"/>
                </a:solidFill>
              </a:rPr>
              <a:t>Создают комиссии по проведению и комиссии </a:t>
            </a:r>
            <a:r>
              <a:rPr lang="ru-RU" sz="2400" b="1" dirty="0" smtClean="0">
                <a:solidFill>
                  <a:srgbClr val="5C4600"/>
                </a:solidFill>
              </a:rPr>
              <a:t>по </a:t>
            </a:r>
            <a:r>
              <a:rPr lang="ru-RU" sz="2400" b="1" dirty="0">
                <a:solidFill>
                  <a:srgbClr val="5C4600"/>
                </a:solidFill>
              </a:rPr>
              <a:t>проверке </a:t>
            </a:r>
            <a:r>
              <a:rPr lang="ru-RU" sz="2400" b="1" dirty="0" smtClean="0">
                <a:solidFill>
                  <a:srgbClr val="5C4600"/>
                </a:solidFill>
              </a:rPr>
              <a:t>ИС </a:t>
            </a:r>
          </a:p>
          <a:p>
            <a:r>
              <a:rPr lang="ru-RU" sz="2400" b="1" dirty="0">
                <a:solidFill>
                  <a:srgbClr val="5C4600"/>
                </a:solidFill>
              </a:rPr>
              <a:t> </a:t>
            </a:r>
            <a:r>
              <a:rPr lang="ru-RU" sz="2400" b="1" dirty="0" smtClean="0">
                <a:solidFill>
                  <a:srgbClr val="5C4600"/>
                </a:solidFill>
              </a:rPr>
              <a:t>   не </a:t>
            </a:r>
            <a:r>
              <a:rPr lang="ru-RU" sz="2400" b="1" dirty="0">
                <a:solidFill>
                  <a:srgbClr val="5C4600"/>
                </a:solidFill>
              </a:rPr>
              <a:t>позднее чем </a:t>
            </a:r>
            <a:r>
              <a:rPr lang="ru-RU" sz="2400" b="1" dirty="0">
                <a:solidFill>
                  <a:srgbClr val="AB3F4E"/>
                </a:solidFill>
              </a:rPr>
              <a:t>за 2 недели </a:t>
            </a:r>
            <a:r>
              <a:rPr lang="ru-RU" sz="2400" b="1" dirty="0" smtClean="0">
                <a:solidFill>
                  <a:srgbClr val="AB3F4E"/>
                </a:solidFill>
              </a:rPr>
              <a:t>до проведения </a:t>
            </a:r>
            <a:r>
              <a:rPr lang="en-US" sz="2400" b="1" dirty="0" smtClean="0">
                <a:solidFill>
                  <a:srgbClr val="AB3F4E"/>
                </a:solidFill>
              </a:rPr>
              <a:t>-</a:t>
            </a:r>
            <a:r>
              <a:rPr lang="ru-RU" sz="2400" b="1" dirty="0" smtClean="0">
                <a:solidFill>
                  <a:srgbClr val="AB3F4E"/>
                </a:solidFill>
              </a:rPr>
              <a:t> до 29 января</a:t>
            </a:r>
            <a:endParaRPr lang="ru-RU" sz="2400" b="1" dirty="0">
              <a:solidFill>
                <a:srgbClr val="AB3F4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325" y="5258976"/>
            <a:ext cx="11831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Обеспечивают отбор и подготовку специалистов, входящих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состав комиссии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проведению и комиссии по проверке ИС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0325" y="6307563"/>
            <a:ext cx="9915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5C4600"/>
                </a:solidFill>
              </a:rPr>
              <a:t>Информируют (под </a:t>
            </a:r>
            <a:r>
              <a:rPr lang="ru-RU" sz="2400" b="1" dirty="0" smtClean="0">
                <a:solidFill>
                  <a:srgbClr val="5C4600"/>
                </a:solidFill>
              </a:rPr>
              <a:t>подпись</a:t>
            </a:r>
            <a:r>
              <a:rPr lang="ru-RU" sz="2400" b="1" dirty="0">
                <a:solidFill>
                  <a:srgbClr val="5C4600"/>
                </a:solidFill>
              </a:rPr>
              <a:t>) специалистов, </a:t>
            </a:r>
            <a:r>
              <a:rPr lang="ru-RU" sz="2400" b="1" dirty="0" smtClean="0">
                <a:solidFill>
                  <a:srgbClr val="5C4600"/>
                </a:solidFill>
              </a:rPr>
              <a:t>привлекаемых </a:t>
            </a:r>
            <a:r>
              <a:rPr lang="ru-RU" sz="2400" b="1" dirty="0">
                <a:solidFill>
                  <a:srgbClr val="5C4600"/>
                </a:solidFill>
              </a:rPr>
              <a:t>к ИС в ОО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97707" y="2030106"/>
            <a:ext cx="909429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5C4600"/>
                </a:solidFill>
              </a:rPr>
              <a:t>П</a:t>
            </a:r>
            <a:r>
              <a:rPr lang="ru-RU" sz="2400" b="1" dirty="0" smtClean="0">
                <a:solidFill>
                  <a:srgbClr val="5C4600"/>
                </a:solidFill>
              </a:rPr>
              <a:t>редоставляют </a:t>
            </a:r>
            <a:r>
              <a:rPr lang="ru-RU" sz="2400" b="1" dirty="0">
                <a:solidFill>
                  <a:srgbClr val="5C4600"/>
                </a:solidFill>
              </a:rPr>
              <a:t>сведения в МОУО и РЦОИ для внесения в </a:t>
            </a:r>
            <a:r>
              <a:rPr lang="ru-RU" sz="2400" b="1" dirty="0" smtClean="0">
                <a:solidFill>
                  <a:srgbClr val="5C4600"/>
                </a:solidFill>
              </a:rPr>
              <a:t>РИС:</a:t>
            </a:r>
          </a:p>
          <a:p>
            <a:pPr>
              <a:spcAft>
                <a:spcPts val="30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2200" b="1" dirty="0" smtClean="0">
                <a:solidFill>
                  <a:srgbClr val="5C4600"/>
                </a:solidFill>
              </a:rPr>
              <a:t>в </a:t>
            </a:r>
            <a:r>
              <a:rPr lang="ru-RU" sz="2200" b="1" dirty="0">
                <a:solidFill>
                  <a:srgbClr val="5C4600"/>
                </a:solidFill>
              </a:rPr>
              <a:t>основные сроки </a:t>
            </a:r>
            <a:r>
              <a:rPr lang="ru-RU" sz="2200" b="1" dirty="0" smtClean="0">
                <a:solidFill>
                  <a:srgbClr val="5C4600"/>
                </a:solidFill>
              </a:rPr>
              <a:t>- не </a:t>
            </a:r>
            <a:r>
              <a:rPr lang="ru-RU" sz="2200" b="1" dirty="0">
                <a:solidFill>
                  <a:srgbClr val="5C4600"/>
                </a:solidFill>
              </a:rPr>
              <a:t>позднее </a:t>
            </a:r>
            <a:r>
              <a:rPr lang="ru-RU" sz="2200" b="1" dirty="0" smtClean="0">
                <a:solidFill>
                  <a:srgbClr val="AB3F4E"/>
                </a:solidFill>
              </a:rPr>
              <a:t>30 января:</a:t>
            </a:r>
          </a:p>
          <a:p>
            <a:pPr>
              <a:spcAft>
                <a:spcPts val="300"/>
              </a:spcAft>
            </a:pPr>
            <a:r>
              <a:rPr lang="ru-RU" sz="2200" b="1" dirty="0">
                <a:solidFill>
                  <a:srgbClr val="AB3F4E"/>
                </a:solidFill>
              </a:rPr>
              <a:t> </a:t>
            </a:r>
            <a:r>
              <a:rPr lang="ru-RU" sz="2200" b="1" dirty="0" smtClean="0">
                <a:solidFill>
                  <a:srgbClr val="AB3F4E"/>
                </a:solidFill>
              </a:rPr>
              <a:t>     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rgbClr val="5C4600"/>
                </a:solidFill>
              </a:rPr>
              <a:t>в </a:t>
            </a:r>
            <a:r>
              <a:rPr lang="ru-RU" sz="2200" b="1" dirty="0">
                <a:solidFill>
                  <a:srgbClr val="5C4600"/>
                </a:solidFill>
              </a:rPr>
              <a:t>резервные сроки </a:t>
            </a:r>
            <a:r>
              <a:rPr lang="ru-RU" sz="2200" b="1" dirty="0" smtClean="0">
                <a:solidFill>
                  <a:srgbClr val="5C4600"/>
                </a:solidFill>
              </a:rPr>
              <a:t>- не </a:t>
            </a:r>
            <a:r>
              <a:rPr lang="ru-RU" sz="2200" b="1" dirty="0">
                <a:solidFill>
                  <a:srgbClr val="5C4600"/>
                </a:solidFill>
              </a:rPr>
              <a:t>позднее </a:t>
            </a:r>
            <a:r>
              <a:rPr lang="ru-RU" sz="2200" b="1" dirty="0" smtClean="0">
                <a:solidFill>
                  <a:srgbClr val="AB3F4E"/>
                </a:solidFill>
              </a:rPr>
              <a:t>27 февраля </a:t>
            </a:r>
            <a:r>
              <a:rPr lang="ru-RU" sz="2200" b="1" dirty="0">
                <a:solidFill>
                  <a:srgbClr val="5C4600"/>
                </a:solidFill>
              </a:rPr>
              <a:t>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rgbClr val="AB3F4E"/>
                </a:solidFill>
              </a:rPr>
              <a:t>22 апреля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211288" y="1978624"/>
            <a:ext cx="8686798" cy="24347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211290" y="3295869"/>
            <a:ext cx="7864717" cy="25520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89865" y="4050082"/>
            <a:ext cx="10187945" cy="2788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89861" y="5119495"/>
            <a:ext cx="9612082" cy="61282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43405" y="6168173"/>
            <a:ext cx="9168681" cy="15277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192000" cy="65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" y="-11444"/>
            <a:ext cx="666423" cy="66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8710" y="68124"/>
            <a:ext cx="803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проведения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итогового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собеседования в ОО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377" y="5569542"/>
            <a:ext cx="12515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Принимают заявления о повторной проверке от обучающихся, получивших </a:t>
            </a:r>
            <a:r>
              <a:rPr lang="ru-RU" sz="2400" b="1" dirty="0">
                <a:solidFill>
                  <a:srgbClr val="AB3F4E"/>
                </a:solidFill>
              </a:rPr>
              <a:t>«незачет» </a:t>
            </a:r>
            <a:endParaRPr lang="en-US" sz="2400" b="1" dirty="0" smtClean="0">
              <a:solidFill>
                <a:srgbClr val="AB3F4E"/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повторно (13 марта)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AB3F4E"/>
                </a:solidFill>
              </a:rPr>
              <a:t>в </a:t>
            </a:r>
            <a:r>
              <a:rPr lang="ru-RU" sz="2400" b="1" dirty="0">
                <a:solidFill>
                  <a:srgbClr val="AB3F4E"/>
                </a:solidFill>
              </a:rPr>
              <a:t>день ознакомления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 результатами ИС </a:t>
            </a:r>
            <a:r>
              <a:rPr lang="ru-RU" sz="2400" b="1" dirty="0">
                <a:solidFill>
                  <a:srgbClr val="AB3F4E"/>
                </a:solidFill>
              </a:rPr>
              <a:t>до 18.00 часов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 передают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их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ответственному лицу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МОУО на следующий день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377" y="4695877"/>
            <a:ext cx="1217262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5C4600"/>
                </a:solidFill>
              </a:rPr>
              <a:t>Обеспечивают </a:t>
            </a:r>
            <a:r>
              <a:rPr lang="ru-RU" sz="2400" b="1" dirty="0">
                <a:solidFill>
                  <a:srgbClr val="5C4600"/>
                </a:solidFill>
              </a:rPr>
              <a:t>создание специальных условий проведения ИС для участников с ОВЗ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93625" y="819425"/>
            <a:ext cx="77615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Организуют проведение, проверку и оценивание ИС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соответствии с установленными требованиями;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93625" y="2769664"/>
            <a:ext cx="81439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Обеспечивают техническую готовность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оборудования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компьютеры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, Интернет, принтеры,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оборудование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для записи ответов, флеш карты и т.д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4430487" y="1850799"/>
            <a:ext cx="7434943" cy="21141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28600" y="5422868"/>
            <a:ext cx="11723759" cy="16063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://www.uspehtrening.com.ua/_nw/0/600075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/>
          <a:stretch/>
        </p:blipFill>
        <p:spPr bwMode="auto">
          <a:xfrm>
            <a:off x="19377" y="1969441"/>
            <a:ext cx="4018321" cy="25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3625" y="1952096"/>
            <a:ext cx="58729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5C4600"/>
                </a:solidFill>
              </a:rPr>
              <a:t>Готовят помещения для проведения ИС </a:t>
            </a:r>
            <a:endParaRPr lang="ru-RU" sz="2400" b="1" dirty="0" smtClean="0">
              <a:solidFill>
                <a:srgbClr val="5C4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5C4600"/>
                </a:solidFill>
              </a:rPr>
              <a:t> </a:t>
            </a:r>
            <a:r>
              <a:rPr lang="ru-RU" sz="2400" b="1" dirty="0" smtClean="0">
                <a:solidFill>
                  <a:srgbClr val="5C4600"/>
                </a:solidFill>
              </a:rPr>
              <a:t>    Штаб</a:t>
            </a:r>
            <a:r>
              <a:rPr lang="ru-RU" sz="2400" b="1" dirty="0">
                <a:solidFill>
                  <a:srgbClr val="5C4600"/>
                </a:solidFill>
              </a:rPr>
              <a:t>, </a:t>
            </a:r>
            <a:r>
              <a:rPr lang="ru-RU" sz="2400" b="1" dirty="0" smtClean="0">
                <a:solidFill>
                  <a:srgbClr val="5C4600"/>
                </a:solidFill>
              </a:rPr>
              <a:t>аудитории</a:t>
            </a:r>
            <a:endParaRPr lang="ru-RU" sz="2400" dirty="0">
              <a:solidFill>
                <a:srgbClr val="5C46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4413446" y="2931789"/>
            <a:ext cx="7538912" cy="3511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4430487" y="4393402"/>
            <a:ext cx="7521871" cy="4427"/>
          </a:xfrm>
          <a:prstGeom prst="line">
            <a:avLst/>
          </a:prstGeom>
          <a:ln w="28575">
            <a:solidFill>
              <a:srgbClr val="A69990"/>
            </a:solidFill>
            <a:prstDash val="sysDash"/>
            <a:headEnd type="oval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ятиугольник 41"/>
          <p:cNvSpPr/>
          <p:nvPr/>
        </p:nvSpPr>
        <p:spPr>
          <a:xfrm rot="5400000">
            <a:off x="2617009" y="276284"/>
            <a:ext cx="747502" cy="2093877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710189" y="928184"/>
            <a:ext cx="93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1243</Words>
  <Application>Microsoft Office PowerPoint</Application>
  <PresentationFormat>Широкоэкранный</PresentationFormat>
  <Paragraphs>241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Татьяна Т</cp:lastModifiedBy>
  <cp:revision>159</cp:revision>
  <dcterms:created xsi:type="dcterms:W3CDTF">2019-01-10T07:18:22Z</dcterms:created>
  <dcterms:modified xsi:type="dcterms:W3CDTF">2019-01-17T09:23:21Z</dcterms:modified>
</cp:coreProperties>
</file>