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62" r:id="rId4"/>
    <p:sldId id="265" r:id="rId5"/>
    <p:sldId id="282" r:id="rId6"/>
    <p:sldId id="257" r:id="rId7"/>
    <p:sldId id="287" r:id="rId8"/>
    <p:sldId id="286" r:id="rId9"/>
    <p:sldId id="290" r:id="rId10"/>
    <p:sldId id="284" r:id="rId11"/>
    <p:sldId id="288" r:id="rId12"/>
    <p:sldId id="28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5C88"/>
    <a:srgbClr val="144354"/>
    <a:srgbClr val="3F85A0"/>
    <a:srgbClr val="B4C2FE"/>
    <a:srgbClr val="A3D3FB"/>
    <a:srgbClr val="6C87FC"/>
    <a:srgbClr val="C65408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75" autoAdjust="0"/>
  </p:normalViewPr>
  <p:slideViewPr>
    <p:cSldViewPr snapToGrid="0">
      <p:cViewPr varScale="1">
        <p:scale>
          <a:sx n="100" d="100"/>
          <a:sy n="100" d="100"/>
        </p:scale>
        <p:origin x="9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4EC07-DD19-4A50-AA11-5F69CCB7E7AE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8A9EA-FBA8-4414-9519-C7A11EED7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9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Математика и русский язык – обязательные учебные предметы. Экзамены по другим учебным предметам обучающиеся сдают добровольно, по своему выбору. Приказом предусмотрена возможность для участников экзаменов изменить выбранный ранее уровень ЕГЭ по математике с базового на профильный или наоборот.</a:t>
            </a:r>
          </a:p>
          <a:p>
            <a:r>
              <a:rPr lang="ru-RU" dirty="0" smtClean="0"/>
              <a:t>Базовый уровень математики требуется для получения аттестата и для поступления в вуз, где математика не является вступительным экзаменом. Профильный уровень математики требуется для поступления в вуз, где математика внесена в перечень обязательных вступительных испытаний.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A9EA-FBA8-4414-9519-C7A11EED72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4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 1 февраля выпускник в своей школе должен написать заявление, в котором указываются</a:t>
            </a:r>
            <a:r>
              <a:rPr lang="ru-RU" baseline="0" dirty="0" smtClean="0"/>
              <a:t> </a:t>
            </a:r>
            <a:r>
              <a:rPr lang="ru-RU" dirty="0" smtClean="0"/>
              <a:t>выбор учебных предметов, уровень ЕГЭ по математике (базовый или профильный), форма итоговой аттестации (ЕГЭ или ГВЭ). Устанавливается возможность организации для участников экзаменов подачи заявлений об участии в ГИА-11 в дистанционной форме.</a:t>
            </a:r>
          </a:p>
          <a:p>
            <a:r>
              <a:rPr lang="ru-RU" dirty="0" smtClean="0"/>
              <a:t>Для обучающихся, отказавшихся дать согласие на обработку персональных данных, ГИА по образовательным программам среднего общего образования может быть организована без внесения их персональных данных в ИС. Результаты такого обучающегося будут отсутствовать в ФИС и РИС, что повлечет за собой ограничение его прав в части поступления на обучение по образовательным программам высшего образования –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программ </a:t>
            </a:r>
            <a:r>
              <a:rPr lang="ru-RU" dirty="0" err="1" smtClean="0"/>
              <a:t>специалитета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A9EA-FBA8-4414-9519-C7A11EED72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2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Итоговое сочинение (изложение) проводится 6 декабря 2023 года (среда). Сочинение оценивается «зачёт-незачёт». Изменена дополнительная дата проведения итогового сочинения (изложения) вместо первой рабочей среды мая – ВТОРАЯ СРЕДА АПРЕЛЯ. Изменены сроки проверки и обработки материалов итогового</a:t>
            </a:r>
            <a:r>
              <a:rPr lang="ru-RU" baseline="0" dirty="0" smtClean="0"/>
              <a:t> сочинения.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A9EA-FBA8-4414-9519-C7A11EED72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3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Положения про опоздания перенесены из МР в Порядок (п. 68). </a:t>
            </a:r>
          </a:p>
          <a:p>
            <a:r>
              <a:rPr lang="ru-RU" dirty="0" smtClean="0"/>
              <a:t>Выдача дополнительных черновиков</a:t>
            </a:r>
            <a:r>
              <a:rPr lang="ru-RU" baseline="0" dirty="0" smtClean="0"/>
              <a:t> и возможность делать пометки в КИМ закреплены Порядком (п.70).</a:t>
            </a:r>
          </a:p>
          <a:p>
            <a:r>
              <a:rPr lang="ru-RU" baseline="0" dirty="0" smtClean="0"/>
              <a:t>Уточнено про питание (могут находиться на столе): продукты питания для дополнительного приема пищи (перекус), бутилированная питьевая вода при условии, что упаковка указанных продуктов питания и воды, а также их потребление не будут отвлекать других участников экзаменов от выполнения ими экзаменационной работы (при необходимости) – п. 71 Порядка.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A9EA-FBA8-4414-9519-C7A11EED72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7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A9EA-FBA8-4414-9519-C7A11EED72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A9EA-FBA8-4414-9519-C7A11EED72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2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2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0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4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0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9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22D-ACBF-4906-AC91-E07103DA993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emf"/><Relationship Id="rId7" Type="http://schemas.openxmlformats.org/officeDocument/2006/relationships/image" Target="../media/image5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.emf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.emf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1.emf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74754" y="4602368"/>
            <a:ext cx="70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kern="1200" dirty="0">
              <a:solidFill>
                <a:schemeClr val="bg1">
                  <a:lumMod val="85000"/>
                </a:schemeClr>
              </a:solidFill>
              <a:latin typeface="Montserrat "/>
            </a:endParaRP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138738" y="1900"/>
            <a:ext cx="6378440" cy="4031592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150AC-3D29-D74C-B149-83F74CEBC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1115526" y="15584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по образованию и науке администрации муниципального образования городской округ город-курорт Сочи Краснодарского края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67" y="-872"/>
            <a:ext cx="4792133" cy="2630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0" y="2632695"/>
            <a:ext cx="12192001" cy="376176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008871"/>
            <a:ext cx="12192000" cy="3849129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latin typeface="Montserrat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BCA96-8DAF-D046-A11D-B579074B7FFA}"/>
              </a:ext>
            </a:extLst>
          </p:cNvPr>
          <p:cNvSpPr txBox="1"/>
          <p:nvPr/>
        </p:nvSpPr>
        <p:spPr>
          <a:xfrm>
            <a:off x="-157515" y="3284731"/>
            <a:ext cx="1178264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chemeClr val="accent1">
                  <a:lumMod val="75000"/>
                </a:schemeClr>
              </a:solidFill>
              <a:latin typeface="Montserrat 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Порядке проведения государственной итоговой аттестации по образовательным программам среднего общего образования (ГИА-11)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(утвержден приказом Министерства просвещения РФ и Федеральной службы по надзору в сфере образования и науки от 04.04.2024 №233/552)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административных команд ОО</a:t>
            </a:r>
            <a:endParaRPr lang="ru-RU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5400000" flipV="1">
            <a:off x="6006775" y="1208803"/>
            <a:ext cx="2628671" cy="213270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6214" y="3081615"/>
            <a:ext cx="1036290" cy="10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 rot="10800000">
            <a:off x="-915867" y="0"/>
            <a:ext cx="1252297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214" y="92522"/>
            <a:ext cx="748308" cy="935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7" y="-177097"/>
            <a:ext cx="621846" cy="721219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493414" y="250165"/>
            <a:ext cx="912570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 день проведения экзаменов в ППЭ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19" y="1333530"/>
            <a:ext cx="3729657" cy="1133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604" y="5443267"/>
            <a:ext cx="3754044" cy="131898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34023" y="2501660"/>
            <a:ext cx="8826048" cy="2907102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вход в ППЭ без документа, удостоверяющего личность, и без наличия в списках распределения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повторно допускать покинувших ППЭ в день проведения </a:t>
            </a:r>
            <a:r>
              <a:rPr lang="ru-RU" sz="2000" dirty="0" smtClean="0"/>
              <a:t>экзамена </a:t>
            </a:r>
            <a:r>
              <a:rPr lang="ru-RU" sz="2000" dirty="0" smtClean="0">
                <a:solidFill>
                  <a:srgbClr val="FF0000"/>
                </a:solidFill>
              </a:rPr>
              <a:t>(новация п.68)</a:t>
            </a:r>
            <a:r>
              <a:rPr lang="ru-RU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иметь </a:t>
            </a:r>
            <a:r>
              <a:rPr lang="ru-RU" sz="2000" dirty="0"/>
              <a:t>при себе средства связи, справочные материалы, иные средства хранения и передачи информации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оказывать содействие участникам экзамена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передавать средства связи, иные средства передачи информации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выносить из аудитории и ППЭ черновики, ЭМ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фотографировать черновики, ЭМ</a:t>
            </a:r>
          </a:p>
        </p:txBody>
      </p:sp>
    </p:spTree>
    <p:extLst>
      <p:ext uri="{BB962C8B-B14F-4D97-AF65-F5344CB8AC3E}">
        <p14:creationId xmlns:p14="http://schemas.microsoft.com/office/powerpoint/2010/main" val="42237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 rot="10800000">
            <a:off x="-895914" y="0"/>
            <a:ext cx="1094322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308" y="213273"/>
            <a:ext cx="748308" cy="935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09" y="-177097"/>
            <a:ext cx="621846" cy="721219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99072" y="474453"/>
            <a:ext cx="10386204" cy="871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 день проведения экзаменов в ППЭ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702" y="1483683"/>
            <a:ext cx="3881887" cy="1130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145" y="5751083"/>
            <a:ext cx="2182557" cy="749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601" y="5751083"/>
            <a:ext cx="2017951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015" y="2613804"/>
            <a:ext cx="4334361" cy="28836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5228" y="2476632"/>
            <a:ext cx="4285859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 rot="10800000">
            <a:off x="-887288" y="0"/>
            <a:ext cx="12975769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451" y="234355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0;p13"/>
          <p:cNvSpPr/>
          <p:nvPr/>
        </p:nvSpPr>
        <p:spPr>
          <a:xfrm flipH="1">
            <a:off x="16351" y="0"/>
            <a:ext cx="29676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3200" b="1" dirty="0" smtClean="0"/>
              <a:t>Формы проведения и участники  ГИА-11</a:t>
            </a:r>
          </a:p>
          <a:p>
            <a:pPr lvl="0" algn="ctr"/>
            <a:r>
              <a:rPr lang="ru-RU" sz="3200" b="1" dirty="0" smtClean="0"/>
              <a:t> </a:t>
            </a:r>
            <a:endParaRPr sz="3200" b="1" dirty="0">
              <a:solidFill>
                <a:schemeClr val="l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-365245" y="3335566"/>
            <a:ext cx="6868553" cy="197421"/>
          </a:xfrm>
          <a:prstGeom prst="rect">
            <a:avLst/>
          </a:prstGeom>
          <a:effectLst>
            <a:outerShdw blurRad="203200" dist="38100" dir="10800000" sx="125000" sy="125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17" name="Текст 23"/>
          <p:cNvSpPr txBox="1">
            <a:spLocks/>
          </p:cNvSpPr>
          <p:nvPr/>
        </p:nvSpPr>
        <p:spPr>
          <a:xfrm>
            <a:off x="-153114" y="2105169"/>
            <a:ext cx="3530705" cy="20601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800" b="1" kern="1200" cap="all" baseline="0" dirty="0">
                <a:solidFill>
                  <a:schemeClr val="bg1"/>
                </a:solidFill>
                <a:latin typeface="Montserrat Black" panose="00000A00000000000000" pitchFamily="2" charset="-52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endParaRPr lang="ru-RU" sz="1400" dirty="0">
              <a:latin typeface="Montserrat "/>
            </a:endParaRPr>
          </a:p>
        </p:txBody>
      </p:sp>
      <p:sp>
        <p:nvSpPr>
          <p:cNvPr id="22" name="Google Shape;58;p13"/>
          <p:cNvSpPr/>
          <p:nvPr/>
        </p:nvSpPr>
        <p:spPr>
          <a:xfrm>
            <a:off x="5984859" y="220630"/>
            <a:ext cx="5675385" cy="997038"/>
          </a:xfrm>
          <a:prstGeom prst="roundRect">
            <a:avLst>
              <a:gd name="adj" fmla="val 18488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Единый государственный экзамен (ЕГЭ)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58;p13"/>
          <p:cNvSpPr/>
          <p:nvPr/>
        </p:nvSpPr>
        <p:spPr>
          <a:xfrm>
            <a:off x="5984859" y="2171549"/>
            <a:ext cx="5675385" cy="786647"/>
          </a:xfrm>
          <a:prstGeom prst="roundRect">
            <a:avLst>
              <a:gd name="adj" fmla="val 18488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форме, устанавливаемой органами исполнительной власти субъектов РФ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Google Shape;58;p13"/>
          <p:cNvSpPr/>
          <p:nvPr/>
        </p:nvSpPr>
        <p:spPr>
          <a:xfrm>
            <a:off x="6017094" y="3421374"/>
            <a:ext cx="5675385" cy="719358"/>
          </a:xfrm>
          <a:prstGeom prst="roundRect">
            <a:avLst>
              <a:gd name="adj" fmla="val 18488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X-XI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классов, имеющие годовые отметки не ниже удовлетворительных по всем учебным предметам учебного плана за предпоследний год обучения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oogle Shape;58;p13"/>
          <p:cNvSpPr/>
          <p:nvPr/>
        </p:nvSpPr>
        <p:spPr>
          <a:xfrm>
            <a:off x="5984859" y="1379673"/>
            <a:ext cx="5675385" cy="647947"/>
          </a:xfrm>
          <a:prstGeom prst="roundRect">
            <a:avLst>
              <a:gd name="adj" fmla="val 18488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выпускной экзамен (ГВЭ)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58;p13"/>
          <p:cNvSpPr/>
          <p:nvPr/>
        </p:nvSpPr>
        <p:spPr>
          <a:xfrm>
            <a:off x="6053871" y="4337482"/>
            <a:ext cx="5675385" cy="664505"/>
          </a:xfrm>
          <a:prstGeom prst="roundRect">
            <a:avLst>
              <a:gd name="adj" fmla="val 18488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Лица, указанные в п.7 Порядка, не имеющие академической задолженности, в полном объеме выполнившие учебный план, результат «зачет» за итоговое сочинение (изложение)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58;p13"/>
          <p:cNvSpPr/>
          <p:nvPr/>
        </p:nvSpPr>
        <p:spPr>
          <a:xfrm>
            <a:off x="6053872" y="5210768"/>
            <a:ext cx="5675385" cy="664505"/>
          </a:xfrm>
          <a:prstGeom prst="roundRect">
            <a:avLst>
              <a:gd name="adj" fmla="val 18488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Экстерны при условии получения на промежуточной аттестации отметок, не ниже удовлетворительных, результат «зачет» за итоговое сочинение (изложение)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58;p13"/>
          <p:cNvSpPr/>
          <p:nvPr/>
        </p:nvSpPr>
        <p:spPr>
          <a:xfrm>
            <a:off x="3209949" y="6253843"/>
            <a:ext cx="8881357" cy="512881"/>
          </a:xfrm>
          <a:prstGeom prst="roundRect">
            <a:avLst>
              <a:gd name="adj" fmla="val 1848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Лица, указанные в п. 7 Порядка, получившие допуск к ГИА в соответствии с требованиями настоящего пункта, являются участниками ГИА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949" y="101074"/>
            <a:ext cx="2710962" cy="309541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157" y="3329796"/>
            <a:ext cx="2626547" cy="27944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19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13"/>
          <p:cNvSpPr/>
          <p:nvPr/>
        </p:nvSpPr>
        <p:spPr>
          <a:xfrm rot="10800000" flipH="1">
            <a:off x="0" y="0"/>
            <a:ext cx="198866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-1422750" y="3352462"/>
            <a:ext cx="6848851" cy="143925"/>
          </a:xfrm>
          <a:prstGeom prst="rect">
            <a:avLst/>
          </a:prstGeom>
          <a:effectLst>
            <a:outerShdw blurRad="203200" dist="38100" dir="10800000" sx="125000" sy="125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>
            <a:off x="2874022" y="1380550"/>
            <a:ext cx="1563758" cy="481501"/>
          </a:xfrm>
          <a:prstGeom prst="roundRect">
            <a:avLst/>
          </a:prstGeom>
          <a:solidFill>
            <a:srgbClr val="225C88"/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Русский язык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931570" y="1380550"/>
            <a:ext cx="2443163" cy="423164"/>
          </a:xfrm>
          <a:prstGeom prst="roundRect">
            <a:avLst/>
          </a:prstGeom>
          <a:solidFill>
            <a:srgbClr val="225C88"/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white"/>
                </a:solidFill>
                <a:cs typeface="Times New Roman" pitchFamily="18" charset="0"/>
              </a:rPr>
              <a:t>Математика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uLnTx/>
              <a:uFillTx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936723" y="1380550"/>
            <a:ext cx="1672790" cy="412057"/>
          </a:xfrm>
          <a:prstGeom prst="roundRect">
            <a:avLst/>
          </a:prstGeom>
          <a:solidFill>
            <a:srgbClr val="225C88"/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uLnTx/>
                <a:uFillTx/>
                <a:ea typeface="+mn-ea"/>
                <a:cs typeface="Times New Roman" pitchFamily="18" charset="0"/>
              </a:rPr>
              <a:t>ГВЭ (русский язык)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911787" y="1408443"/>
            <a:ext cx="1824036" cy="391166"/>
          </a:xfrm>
          <a:prstGeom prst="roundRect">
            <a:avLst/>
          </a:prstGeom>
          <a:solidFill>
            <a:srgbClr val="225C88"/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ГВЭ (математика</a:t>
            </a:r>
            <a:r>
              <a:rPr lang="ru-RU" sz="1200" kern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Шестиугольник 54"/>
          <p:cNvSpPr/>
          <p:nvPr/>
        </p:nvSpPr>
        <p:spPr>
          <a:xfrm>
            <a:off x="3787623" y="2386760"/>
            <a:ext cx="6407516" cy="3325939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38100" stA="26000" endPos="23000" dist="25400" dir="5400000" sy="-100000" rotWithShape="0"/>
            <a:softEdge rad="63500"/>
          </a:effectLst>
          <a:scene3d>
            <a:camera prst="obliqueTopLeft"/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lvl="0" algn="ctr">
              <a:defRPr/>
            </a:pPr>
            <a:r>
              <a:rPr lang="ru-RU" sz="2400" b="1" kern="0" dirty="0">
                <a:solidFill>
                  <a:schemeClr val="bg1"/>
                </a:solidFill>
                <a:cs typeface="Times New Roman" panose="02020603050405020304" pitchFamily="18" charset="0"/>
              </a:rPr>
              <a:t>У</a:t>
            </a:r>
            <a:r>
              <a:rPr lang="ru-RU" sz="2400" b="1" kern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чебные предметы по выбору</a:t>
            </a:r>
            <a:endParaRPr lang="ru-RU" b="1" kern="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kern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Математика (профильная)   </a:t>
            </a:r>
          </a:p>
          <a:p>
            <a:pPr lvl="0" algn="ctr"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Биология </a:t>
            </a:r>
          </a:p>
          <a:p>
            <a:pPr lvl="0" algn="ctr">
              <a:defRPr/>
            </a:pPr>
            <a:r>
              <a:rPr lang="ru-RU" kern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kern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География</a:t>
            </a:r>
          </a:p>
          <a:p>
            <a:pPr lvl="0" algn="ctr">
              <a:defRPr/>
            </a:pPr>
            <a:r>
              <a:rPr lang="ru-RU" kern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Иностранные языки</a:t>
            </a:r>
          </a:p>
          <a:p>
            <a:pPr lvl="0" algn="ctr"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Информатика </a:t>
            </a:r>
          </a:p>
          <a:p>
            <a:pPr lvl="0" algn="ctr">
              <a:defRPr/>
            </a:pPr>
            <a:r>
              <a:rPr lang="ru-RU" kern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История </a:t>
            </a:r>
          </a:p>
          <a:p>
            <a:pPr lvl="0" algn="ctr"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Литература</a:t>
            </a:r>
          </a:p>
          <a:p>
            <a:pPr lvl="0" algn="ctr">
              <a:defRPr/>
            </a:pPr>
            <a:r>
              <a:rPr lang="ru-RU" kern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Обществознание</a:t>
            </a:r>
          </a:p>
          <a:p>
            <a:pPr lvl="0" algn="ctr"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Физика</a:t>
            </a:r>
          </a:p>
          <a:p>
            <a:pPr lvl="0" algn="ctr">
              <a:defRPr/>
            </a:pPr>
            <a:r>
              <a:rPr lang="ru-RU" kern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Хими</a:t>
            </a:r>
            <a:r>
              <a:rPr lang="ru-RU" kern="0" dirty="0">
                <a:solidFill>
                  <a:schemeClr val="bg1"/>
                </a:solidFill>
                <a:cs typeface="Times New Roman" panose="02020603050405020304" pitchFamily="18" charset="0"/>
              </a:rPr>
              <a:t>я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4340" y="1230377"/>
            <a:ext cx="518879" cy="11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6" y="1927806"/>
            <a:ext cx="2798090" cy="23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89007" y="1927806"/>
            <a:ext cx="2977352" cy="23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47349" y="1541776"/>
            <a:ext cx="7446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Google Shape;58;p13"/>
          <p:cNvSpPr/>
          <p:nvPr/>
        </p:nvSpPr>
        <p:spPr>
          <a:xfrm>
            <a:off x="2588079" y="466440"/>
            <a:ext cx="9231595" cy="617036"/>
          </a:xfrm>
          <a:prstGeom prst="roundRect">
            <a:avLst>
              <a:gd name="adj" fmla="val 18488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учебные предметы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37" y="5883669"/>
            <a:ext cx="960444" cy="9604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14" y="5936146"/>
            <a:ext cx="951229" cy="951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80" y="5951204"/>
            <a:ext cx="913834" cy="913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81" y="5958242"/>
            <a:ext cx="899758" cy="899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03" y="6012405"/>
            <a:ext cx="828071" cy="828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82" y="5954510"/>
            <a:ext cx="889603" cy="889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10" y="5993539"/>
            <a:ext cx="905932" cy="905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22" y="5887306"/>
            <a:ext cx="956807" cy="956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3105799"/>
            <a:ext cx="2128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4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;p22"/>
          <p:cNvSpPr/>
          <p:nvPr/>
        </p:nvSpPr>
        <p:spPr>
          <a:xfrm rot="10800000" flipH="1">
            <a:off x="0" y="3969484"/>
            <a:ext cx="12192000" cy="282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dirty="0">
              <a:solidFill>
                <a:schemeClr val="lt1"/>
              </a:solidFill>
              <a:latin typeface="Montserrat "/>
            </a:endParaRPr>
          </a:p>
        </p:txBody>
      </p:sp>
      <p:sp>
        <p:nvSpPr>
          <p:cNvPr id="5" name="Google Shape;142;p22"/>
          <p:cNvSpPr txBox="1">
            <a:spLocks noGrp="1"/>
          </p:cNvSpPr>
          <p:nvPr>
            <p:ph type="title"/>
          </p:nvPr>
        </p:nvSpPr>
        <p:spPr>
          <a:xfrm>
            <a:off x="629455" y="4225219"/>
            <a:ext cx="11000049" cy="21672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Montserrat Black" panose="00000A00000000000000" pitchFamily="2" charset="-52"/>
              </a:defRPr>
            </a:lvl1pPr>
          </a:lstStyle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</a:pPr>
            <a:r>
              <a:rPr lang="ru-RU" sz="2000" dirty="0" smtClean="0">
                <a:latin typeface="+mn-lt"/>
              </a:rPr>
              <a:t>Подаются лично при предъявлении документов, удостоверяющих личность;</a:t>
            </a:r>
            <a:r>
              <a:rPr lang="ru-RU" sz="1600" dirty="0" smtClean="0">
                <a:latin typeface="Montserrat "/>
              </a:rPr>
              <a:t/>
            </a:r>
            <a:br>
              <a:rPr lang="ru-RU" sz="1600" dirty="0" smtClean="0">
                <a:latin typeface="Montserrat "/>
              </a:rPr>
            </a:br>
            <a:r>
              <a:rPr lang="ru-RU" sz="1600" dirty="0" smtClean="0">
                <a:latin typeface="Montserrat "/>
              </a:rPr>
              <a:t>лицами с ОВЗ – с рекомендацией ПМПК, </a:t>
            </a:r>
            <a:br>
              <a:rPr lang="ru-RU" sz="1600" dirty="0" smtClean="0">
                <a:latin typeface="Montserrat "/>
              </a:rPr>
            </a:br>
            <a:r>
              <a:rPr lang="ru-RU" sz="1600" dirty="0" smtClean="0">
                <a:latin typeface="Montserrat "/>
              </a:rPr>
              <a:t>детьми- инвалидами, инвалидами- со справкой МСЭ, подтверждающей инвалидность, и рекомендацией </a:t>
            </a:r>
            <a:r>
              <a:rPr lang="ru-RU" sz="1600" dirty="0" err="1" smtClean="0">
                <a:latin typeface="Montserrat "/>
              </a:rPr>
              <a:t>пмпк</a:t>
            </a:r>
            <a:r>
              <a:rPr lang="ru-RU" sz="1600" dirty="0" smtClean="0">
                <a:latin typeface="Montserrat "/>
              </a:rPr>
              <a:t> </a:t>
            </a:r>
            <a:endParaRPr lang="ru-RU" sz="1600" dirty="0">
              <a:latin typeface="Montserrat 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0800000" flipH="1" flipV="1">
            <a:off x="0" y="3859856"/>
            <a:ext cx="12192000" cy="157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Google Shape;58;p13"/>
          <p:cNvSpPr/>
          <p:nvPr/>
        </p:nvSpPr>
        <p:spPr>
          <a:xfrm>
            <a:off x="2808513" y="222522"/>
            <a:ext cx="7821385" cy="426444"/>
          </a:xfrm>
          <a:prstGeom prst="roundRect">
            <a:avLst>
              <a:gd name="adj" fmla="val 50000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для участия в ГИА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74" y="798962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3787341" y="895601"/>
            <a:ext cx="2931863" cy="83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 1 февраля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(включительно)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40" y="1647573"/>
            <a:ext cx="856517" cy="856517"/>
          </a:xfrm>
          <a:prstGeom prst="rect">
            <a:avLst/>
          </a:prstGeom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3787342" y="1729216"/>
            <a:ext cx="2931863" cy="833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После 1 февраля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(при наличии уважительных причин)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60" y="2556669"/>
            <a:ext cx="87153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87341" y="2638494"/>
            <a:ext cx="3165529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Не позднее чем за 2 недели </a:t>
            </a:r>
          </a:p>
          <a:p>
            <a:pPr>
              <a:lnSpc>
                <a:spcPct val="7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до начала соответствующего </a:t>
            </a:r>
          </a:p>
          <a:p>
            <a:pPr>
              <a:lnSpc>
                <a:spcPct val="7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э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кзамена (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при изменении формы ГИА, </a:t>
            </a:r>
          </a:p>
          <a:p>
            <a:pPr>
              <a:lnSpc>
                <a:spcPct val="70000"/>
              </a:lnSpc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сроков сдачи, перечня учебных предметов)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98821" y="1021724"/>
            <a:ext cx="48169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Лица, указанные в п.7 Порядка - в образовательные организации, где осваивают программы среднего общего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Экстерны- в образовательные организации, выбранные ими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прохождения 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Участники ГИА- в Государственную экзаменационную комиссию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982" y="1458743"/>
            <a:ext cx="2609850" cy="1752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654" y="1535097"/>
            <a:ext cx="2392989" cy="15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 rot="10800000">
            <a:off x="9274628" y="0"/>
            <a:ext cx="291737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sp>
        <p:nvSpPr>
          <p:cNvPr id="6" name="Google Shape;22;p4"/>
          <p:cNvSpPr txBox="1">
            <a:spLocks noGrp="1"/>
          </p:cNvSpPr>
          <p:nvPr>
            <p:ph type="title"/>
          </p:nvPr>
        </p:nvSpPr>
        <p:spPr>
          <a:xfrm>
            <a:off x="9466611" y="2024765"/>
            <a:ext cx="2725387" cy="1657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cap="all" baseline="0">
                <a:solidFill>
                  <a:schemeClr val="bg1"/>
                </a:solidFill>
                <a:latin typeface="Montserrat Black" panose="00000A00000000000000" pitchFamily="2" charset="-52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/>
            <a:r>
              <a:rPr lang="ru-RU" dirty="0" smtClean="0">
                <a:latin typeface="+mn-lt"/>
              </a:rPr>
              <a:t>ИТОГОВОЕ Сочинение (изложение)</a:t>
            </a:r>
            <a:endParaRPr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5400000" flipH="1" flipV="1">
            <a:off x="5773495" y="3356940"/>
            <a:ext cx="6858003" cy="144118"/>
          </a:xfrm>
          <a:prstGeom prst="rect">
            <a:avLst/>
          </a:prstGeom>
          <a:effectLst>
            <a:outerShdw blurRad="241300" dist="38100" sx="98000" sy="98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58;p13"/>
          <p:cNvSpPr/>
          <p:nvPr/>
        </p:nvSpPr>
        <p:spPr>
          <a:xfrm>
            <a:off x="3538326" y="323463"/>
            <a:ext cx="5480629" cy="1064753"/>
          </a:xfrm>
          <a:prstGeom prst="roundRect">
            <a:avLst>
              <a:gd name="adj" fmla="val 1515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дата – первая среда декабря             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(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было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 – первая рабочая среда мая,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стало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-  вторая среда 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апреля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)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pPr lvl="0"/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oogle Shape;58;p13"/>
          <p:cNvSpPr/>
          <p:nvPr/>
        </p:nvSpPr>
        <p:spPr>
          <a:xfrm>
            <a:off x="3531939" y="1483041"/>
            <a:ext cx="5487016" cy="674944"/>
          </a:xfrm>
          <a:prstGeom prst="roundRect">
            <a:avLst>
              <a:gd name="adj" fmla="val 1848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Заявления- не позднее чем за 2 недели до начала проведения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pPr lvl="0"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</p:txBody>
      </p:sp>
      <p:sp>
        <p:nvSpPr>
          <p:cNvPr id="14" name="Google Shape;58;p13"/>
          <p:cNvSpPr/>
          <p:nvPr/>
        </p:nvSpPr>
        <p:spPr>
          <a:xfrm>
            <a:off x="3513913" y="2209758"/>
            <a:ext cx="5498471" cy="866081"/>
          </a:xfrm>
          <a:prstGeom prst="roundRect">
            <a:avLst>
              <a:gd name="adj" fmla="val 1848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Лично (или родителями, законными представителями, уполномоченными лицами) при предъявлении документов, удостоверяющих личность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bg1"/>
              </a:solidFill>
              <a:latin typeface="Montserrat "/>
            </a:endParaRPr>
          </a:p>
          <a:p>
            <a:pPr lvl="0"/>
            <a:endParaRPr lang="ru-RU" sz="1100" b="1" dirty="0" smtClean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5" name="Google Shape;58;p13"/>
          <p:cNvSpPr/>
          <p:nvPr/>
        </p:nvSpPr>
        <p:spPr>
          <a:xfrm>
            <a:off x="3496071" y="4347867"/>
            <a:ext cx="5498471" cy="1238597"/>
          </a:xfrm>
          <a:prstGeom prst="roundRect">
            <a:avLst>
              <a:gd name="adj" fmla="val 1848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Изложение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pPr lvl="0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1546168" y="388764"/>
            <a:ext cx="1363288" cy="822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Допуск к ГИА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73" y="1211403"/>
            <a:ext cx="700535" cy="5660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4" y="2024765"/>
            <a:ext cx="898428" cy="8984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98083" y="2024765"/>
            <a:ext cx="2040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лиц, указанных в п. 7 Порядка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" y="4297679"/>
            <a:ext cx="930625" cy="92271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42272" y="3972502"/>
            <a:ext cx="2110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Для лиц (экстернов) с ОВЗ, детей -инвалидов, инвалидов, обучающихся в закрытых учреждениях,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санаторно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–курортных, медицинских организациях, на дому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6" name="Picture 12" descr="https://cdn-icons-png.flaticon.com/512/1995/199541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95" y="4347867"/>
            <a:ext cx="584270" cy="5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-icons-png.flaticon.com/512/3373/337344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19" y="4403270"/>
            <a:ext cx="576581" cy="5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dn-icons-png.flaticon.com/512/7403/74033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8" y="4403270"/>
            <a:ext cx="528867" cy="5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58;p13"/>
          <p:cNvSpPr/>
          <p:nvPr/>
        </p:nvSpPr>
        <p:spPr>
          <a:xfrm>
            <a:off x="3567026" y="3170664"/>
            <a:ext cx="5436690" cy="599149"/>
          </a:xfrm>
          <a:prstGeom prst="roundRect">
            <a:avLst>
              <a:gd name="adj" fmla="val 1848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</a:rPr>
              <a:t>Для лиц (экстернов) с ОВЗ, детей -инвалидов, </a:t>
            </a:r>
            <a:r>
              <a:rPr lang="ru-RU" sz="1400" b="1" dirty="0" smtClean="0">
                <a:solidFill>
                  <a:schemeClr val="bg1"/>
                </a:solidFill>
              </a:rPr>
              <a:t>инвалидов- рекомендация ПМПК; </a:t>
            </a:r>
            <a:r>
              <a:rPr lang="ru-RU" sz="1400" b="1" dirty="0">
                <a:solidFill>
                  <a:schemeClr val="bg1"/>
                </a:solidFill>
              </a:rPr>
              <a:t>детей -инвалидов, инвалидов- </a:t>
            </a:r>
            <a:r>
              <a:rPr lang="ru-RU" sz="1400" b="1" dirty="0" smtClean="0">
                <a:solidFill>
                  <a:schemeClr val="bg1"/>
                </a:solidFill>
              </a:rPr>
              <a:t>справка МСЭ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5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8;p13"/>
          <p:cNvSpPr/>
          <p:nvPr/>
        </p:nvSpPr>
        <p:spPr>
          <a:xfrm>
            <a:off x="1827664" y="3784585"/>
            <a:ext cx="6783185" cy="581307"/>
          </a:xfrm>
          <a:prstGeom prst="roundRect">
            <a:avLst>
              <a:gd name="adj" fmla="val 1848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Запрещено!</a:t>
            </a:r>
          </a:p>
        </p:txBody>
      </p:sp>
      <p:sp>
        <p:nvSpPr>
          <p:cNvPr id="4" name="Прямоугольник 13"/>
          <p:cNvSpPr/>
          <p:nvPr/>
        </p:nvSpPr>
        <p:spPr>
          <a:xfrm rot="10800000" flipH="1">
            <a:off x="-39434" y="-17880"/>
            <a:ext cx="1700701" cy="6911906"/>
          </a:xfrm>
          <a:custGeom>
            <a:avLst/>
            <a:gdLst>
              <a:gd name="connsiteX0" fmla="*/ 0 w 2772031"/>
              <a:gd name="connsiteY0" fmla="*/ 0 h 6858000"/>
              <a:gd name="connsiteX1" fmla="*/ 27720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  <a:gd name="connsiteX0" fmla="*/ 0 w 2772031"/>
              <a:gd name="connsiteY0" fmla="*/ 0 h 6858000"/>
              <a:gd name="connsiteX1" fmla="*/ 8416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031" h="6858000">
                <a:moveTo>
                  <a:pt x="0" y="0"/>
                </a:moveTo>
                <a:lnTo>
                  <a:pt x="841631" y="0"/>
                </a:lnTo>
                <a:lnTo>
                  <a:pt x="27720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5" y="67927"/>
            <a:ext cx="748308" cy="93538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0800000" flipV="1">
            <a:off x="10277249" y="1"/>
            <a:ext cx="1914751" cy="6858000"/>
          </a:xfrm>
          <a:prstGeom prst="rtTriangle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783239" flipH="1" flipV="1">
            <a:off x="-2367656" y="3361930"/>
            <a:ext cx="7010270" cy="147317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142250" flipH="1" flipV="1">
            <a:off x="7586904" y="3363075"/>
            <a:ext cx="7137743" cy="149996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39" name="Google Shape;58;p13"/>
          <p:cNvSpPr/>
          <p:nvPr/>
        </p:nvSpPr>
        <p:spPr>
          <a:xfrm>
            <a:off x="2804478" y="175881"/>
            <a:ext cx="7821385" cy="731287"/>
          </a:xfrm>
          <a:prstGeom prst="roundRect">
            <a:avLst>
              <a:gd name="adj" fmla="val 50000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ПРОВЕДЕНИЕ ИТОГОВОГО СОЧИНЕНИЯ (ИЗЛОЖЕНИЯ), ГИА</a:t>
            </a:r>
          </a:p>
        </p:txBody>
      </p:sp>
      <p:sp>
        <p:nvSpPr>
          <p:cNvPr id="45" name="Google Shape;58;p13"/>
          <p:cNvSpPr/>
          <p:nvPr/>
        </p:nvSpPr>
        <p:spPr>
          <a:xfrm>
            <a:off x="1682759" y="1977275"/>
            <a:ext cx="1977488" cy="1393581"/>
          </a:xfrm>
          <a:prstGeom prst="roundRect">
            <a:avLst>
              <a:gd name="adj" fmla="val 50000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Ручка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ru-RU" sz="1400" dirty="0" err="1" smtClean="0">
                <a:solidFill>
                  <a:schemeClr val="bg1">
                    <a:lumMod val="95000"/>
                  </a:schemeClr>
                </a:solidFill>
              </a:rPr>
              <a:t>гелевая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, капиллярная с чернилами черного цвета</a:t>
            </a:r>
          </a:p>
        </p:txBody>
      </p:sp>
      <p:sp>
        <p:nvSpPr>
          <p:cNvPr id="48" name="Google Shape;58;p13"/>
          <p:cNvSpPr/>
          <p:nvPr/>
        </p:nvSpPr>
        <p:spPr>
          <a:xfrm>
            <a:off x="8906959" y="2034537"/>
            <a:ext cx="2108767" cy="1500368"/>
          </a:xfrm>
          <a:prstGeom prst="roundRect">
            <a:avLst>
              <a:gd name="adj" fmla="val 50000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Для участников сочинения-орфографический словарь; изложения – и толковый словарь</a:t>
            </a:r>
          </a:p>
        </p:txBody>
      </p:sp>
      <p:sp>
        <p:nvSpPr>
          <p:cNvPr id="50" name="Текст 3"/>
          <p:cNvSpPr txBox="1">
            <a:spLocks/>
          </p:cNvSpPr>
          <p:nvPr/>
        </p:nvSpPr>
        <p:spPr>
          <a:xfrm>
            <a:off x="1321284" y="3199451"/>
            <a:ext cx="6331189" cy="2826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endParaRPr lang="ru-RU" sz="16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4658" y="2374280"/>
            <a:ext cx="616064" cy="126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32606" y="2389963"/>
            <a:ext cx="550067" cy="12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7480">
            <a:off x="3970684" y="1961157"/>
            <a:ext cx="1233129" cy="733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84634">
            <a:off x="5169490" y="2595697"/>
            <a:ext cx="1270295" cy="582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280977">
            <a:off x="6327402" y="2336734"/>
            <a:ext cx="1156677" cy="7687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374573">
            <a:off x="7400480" y="1824541"/>
            <a:ext cx="1177815" cy="747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8791" y="4536897"/>
            <a:ext cx="3962289" cy="227761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91420" y="1000935"/>
            <a:ext cx="6680716" cy="499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РАЗРЕШЕНО!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388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 rot="10800000">
            <a:off x="0" y="0"/>
            <a:ext cx="1086928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3" y="213273"/>
            <a:ext cx="748308" cy="93538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86333" y="452605"/>
            <a:ext cx="8324490" cy="73190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</a:rPr>
              <a:t>Прием и рассмотрение апелляций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30" y="-177097"/>
            <a:ext cx="621846" cy="721219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38247"/>
              </p:ext>
            </p:extLst>
          </p:nvPr>
        </p:nvGraphicFramePr>
        <p:xfrm>
          <a:off x="2786333" y="1480568"/>
          <a:ext cx="8218487" cy="3515832"/>
        </p:xfrm>
        <a:graphic>
          <a:graphicData uri="http://schemas.openxmlformats.org/drawingml/2006/table">
            <a:tbl>
              <a:tblPr/>
              <a:tblGrid>
                <a:gridCol w="3317875">
                  <a:extLst>
                    <a:ext uri="{9D8B030D-6E8A-4147-A177-3AD203B41FA5}">
                      <a16:colId xmlns:a16="http://schemas.microsoft.com/office/drawing/2014/main" val="3626041110"/>
                    </a:ext>
                  </a:extLst>
                </a:gridCol>
                <a:gridCol w="4900612">
                  <a:extLst>
                    <a:ext uri="{9D8B030D-6E8A-4147-A177-3AD203B41FA5}">
                      <a16:colId xmlns:a16="http://schemas.microsoft.com/office/drawing/2014/main" val="3246299954"/>
                    </a:ext>
                  </a:extLst>
                </a:gridCol>
              </a:tblGrid>
              <a:tr h="1468760">
                <a:tc>
                  <a:txBody>
                    <a:bodyPr/>
                    <a:lstStyle>
                      <a:lvl1pPr mar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1pPr>
                      <a:lvl2pPr marL="4572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2pPr>
                      <a:lvl3pPr marL="9144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3pPr>
                      <a:lvl4pPr marL="13716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4pPr>
                      <a:lvl5pPr marL="18288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lvl="0" indent="0" eaLnBrk="1" hangingPunct="1"/>
                      <a:r>
                        <a:rPr lang="ru-RU" altLang="en-US" sz="2400" dirty="0">
                          <a:solidFill>
                            <a:srgbClr val="19194D"/>
                          </a:solidFill>
                        </a:rPr>
                        <a:t>О нарушении  установленного Порядка проведения экзамена</a:t>
                      </a: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1pPr>
                      <a:lvl2pPr marL="4572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2pPr>
                      <a:lvl3pPr marL="9144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3pPr>
                      <a:lvl4pPr marL="13716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4pPr>
                      <a:lvl5pPr marL="18288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lvl="0" indent="0" eaLnBrk="1" hangingPunct="1"/>
                      <a:r>
                        <a:rPr lang="ru-RU" altLang="en-US" sz="2400" dirty="0">
                          <a:solidFill>
                            <a:srgbClr val="19194D"/>
                          </a:solidFill>
                        </a:rPr>
                        <a:t>В день проведения экзамена по соответствующему предмету, не покидая ППЭ </a:t>
                      </a:r>
                    </a:p>
                    <a:p>
                      <a:pPr marL="0" lvl="0" indent="0" eaLnBrk="1" hangingPunct="1"/>
                      <a:r>
                        <a:rPr lang="ru-RU" altLang="en-US" sz="2400" b="1" dirty="0">
                          <a:solidFill>
                            <a:srgbClr val="C00000"/>
                          </a:solidFill>
                        </a:rPr>
                        <a:t>(руководителю ППЭ)!!!!</a:t>
                      </a: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84204"/>
                  </a:ext>
                </a:extLst>
              </a:tr>
              <a:tr h="1961356">
                <a:tc>
                  <a:txBody>
                    <a:bodyPr/>
                    <a:lstStyle>
                      <a:lvl1pPr mar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1pPr>
                      <a:lvl2pPr marL="4572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2pPr>
                      <a:lvl3pPr marL="9144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3pPr>
                      <a:lvl4pPr marL="13716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4pPr>
                      <a:lvl5pPr marL="18288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lvl="0" indent="0" eaLnBrk="1" hangingPunct="1"/>
                      <a:r>
                        <a:rPr lang="ru-RU" altLang="en-US" sz="2400">
                          <a:solidFill>
                            <a:srgbClr val="19194D"/>
                          </a:solidFill>
                        </a:rPr>
                        <a:t>О несогласии с выставленными баллами</a:t>
                      </a: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1pPr>
                      <a:lvl2pPr marL="4572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2pPr>
                      <a:lvl3pPr marL="9144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3pPr>
                      <a:lvl4pPr marL="13716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4pPr>
                      <a:lvl5pPr marL="182880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kern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lvl="0" indent="0" eaLnBrk="1" hangingPunct="1"/>
                      <a:r>
                        <a:rPr lang="ru-RU" altLang="en-US" sz="2400" dirty="0">
                          <a:solidFill>
                            <a:srgbClr val="19194D"/>
                          </a:solidFill>
                        </a:rPr>
                        <a:t>В течение двух рабочих дней после официального объявления результатов ГИА по соответствующему предмету</a:t>
                      </a:r>
                    </a:p>
                    <a:p>
                      <a:pPr marL="0" lvl="0" indent="0" eaLnBrk="1" hangingPunct="1"/>
                      <a:r>
                        <a:rPr lang="ru-RU" altLang="en-US" sz="2400" b="1" dirty="0">
                          <a:solidFill>
                            <a:srgbClr val="C00000"/>
                          </a:solidFill>
                        </a:rPr>
                        <a:t>(директору </a:t>
                      </a:r>
                      <a:r>
                        <a:rPr lang="ru-RU" altLang="en-US" sz="2400" b="1" dirty="0" smtClean="0">
                          <a:solidFill>
                            <a:srgbClr val="C00000"/>
                          </a:solidFill>
                        </a:rPr>
                        <a:t>ОО)!!!!</a:t>
                      </a:r>
                      <a:endParaRPr lang="ru-RU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61077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489" y="5292462"/>
            <a:ext cx="847417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 rot="10800000" flipH="1">
            <a:off x="0" y="-576"/>
            <a:ext cx="921584" cy="6869810"/>
          </a:xfrm>
          <a:custGeom>
            <a:avLst/>
            <a:gdLst>
              <a:gd name="connsiteX0" fmla="*/ 0 w 2772031"/>
              <a:gd name="connsiteY0" fmla="*/ 0 h 6858000"/>
              <a:gd name="connsiteX1" fmla="*/ 27720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  <a:gd name="connsiteX0" fmla="*/ 0 w 2772031"/>
              <a:gd name="connsiteY0" fmla="*/ 0 h 6858000"/>
              <a:gd name="connsiteX1" fmla="*/ 8416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031" h="6858000">
                <a:moveTo>
                  <a:pt x="0" y="0"/>
                </a:moveTo>
                <a:lnTo>
                  <a:pt x="841631" y="0"/>
                </a:lnTo>
                <a:lnTo>
                  <a:pt x="27720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" y="67927"/>
            <a:ext cx="748308" cy="93538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0800000" flipV="1">
            <a:off x="11219840" y="43136"/>
            <a:ext cx="962608" cy="6826099"/>
          </a:xfrm>
          <a:prstGeom prst="rtTriangle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565476" flipH="1" flipV="1">
            <a:off x="-2817270" y="3374226"/>
            <a:ext cx="6918630" cy="145392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666271" flipH="1" flipV="1">
            <a:off x="8186026" y="3362477"/>
            <a:ext cx="6915290" cy="145322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39" name="Google Shape;58;p13"/>
          <p:cNvSpPr/>
          <p:nvPr/>
        </p:nvSpPr>
        <p:spPr>
          <a:xfrm>
            <a:off x="1940943" y="262145"/>
            <a:ext cx="8238227" cy="928300"/>
          </a:xfrm>
          <a:prstGeom prst="roundRect">
            <a:avLst>
              <a:gd name="adj" fmla="val 50000"/>
            </a:avLst>
          </a:prstGeom>
          <a:solidFill>
            <a:srgbClr val="225C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участия </a:t>
            </a: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педагогических работников в ГИА</a:t>
            </a:r>
            <a:endParaRPr lang="ru-RU" sz="28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Текст 3"/>
          <p:cNvSpPr txBox="1">
            <a:spLocks/>
          </p:cNvSpPr>
          <p:nvPr/>
        </p:nvSpPr>
        <p:spPr>
          <a:xfrm>
            <a:off x="1321284" y="3199451"/>
            <a:ext cx="6331189" cy="2826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endParaRPr lang="ru-RU" sz="16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22756"/>
              </p:ext>
            </p:extLst>
          </p:nvPr>
        </p:nvGraphicFramePr>
        <p:xfrm>
          <a:off x="1808300" y="1613139"/>
          <a:ext cx="8568952" cy="2494823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88386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624186048"/>
                    </a:ext>
                  </a:extLst>
                </a:gridCol>
              </a:tblGrid>
              <a:tr h="940279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/>
                      <a:endParaRPr lang="ru-RU" alt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ctr" eaLnBrk="1" hangingPunct="1"/>
                      <a:r>
                        <a:rPr lang="ru-RU" altLang="en-U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Проведение ИРР</a:t>
                      </a:r>
                      <a:endParaRPr lang="ru-RU" altLang="en-US" sz="2800" b="1" i="1" dirty="0">
                        <a:solidFill>
                          <a:srgbClr val="00206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52" marR="91452" marT="45752" marB="457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/>
                      <a:endParaRPr lang="ru-RU" alt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ctr" eaLnBrk="1" hangingPunct="1"/>
                      <a:r>
                        <a:rPr lang="ru-RU" altLang="en-U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Участие в ИС, ЕГЭ</a:t>
                      </a:r>
                      <a:endParaRPr lang="ru-RU" altLang="en-US" sz="2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2" marR="91452" marT="45752" marB="457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32254"/>
                  </a:ext>
                </a:extLst>
              </a:tr>
              <a:tr h="8375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285750" lvl="0" indent="-285750" algn="ctr" eaLnBrk="1" hangingPunct="1">
                        <a:buFont typeface="Wingdings" panose="05000000000000000000" pitchFamily="2" charset="2"/>
                        <a:buChar char="v"/>
                      </a:pPr>
                      <a:r>
                        <a:rPr lang="ru-RU" altLang="en-US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Сроки, места, и порядок подачи заявления об участии в ИС,</a:t>
                      </a:r>
                      <a:r>
                        <a:rPr lang="ru-RU" alt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ЕГЭ </a:t>
                      </a:r>
                      <a:r>
                        <a:rPr lang="ru-RU" altLang="en-US" sz="1800" b="1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(было –за 2 месяца до начала ИС, ЕГЭ, стало –за месяц)</a:t>
                      </a:r>
                    </a:p>
                    <a:p>
                      <a:pPr marL="285750" lvl="0" indent="-285750" algn="ctr" eaLnBrk="1" hangingPunct="1">
                        <a:buFont typeface="Wingdings" panose="05000000000000000000" pitchFamily="2" charset="2"/>
                        <a:buChar char="v"/>
                      </a:pPr>
                      <a:endParaRPr lang="ru-RU" altLang="en-US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2" marR="91452" marT="45752" marB="457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285750" lvl="0" indent="-285750" algn="ctr" eaLnBrk="1" hangingPunct="1">
                        <a:buFont typeface="Wingdings" panose="05000000000000000000" pitchFamily="2" charset="2"/>
                        <a:buChar char="v"/>
                      </a:pPr>
                      <a:r>
                        <a:rPr lang="ru-RU" altLang="en-US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Отбор</a:t>
                      </a:r>
                      <a:r>
                        <a:rPr lang="ru-RU" altLang="en-US" sz="2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обучение</a:t>
                      </a:r>
                      <a:endParaRPr lang="ru-RU" alt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2" marR="91452" marT="45752" marB="457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303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87168"/>
              </p:ext>
            </p:extLst>
          </p:nvPr>
        </p:nvGraphicFramePr>
        <p:xfrm>
          <a:off x="1808300" y="4002656"/>
          <a:ext cx="8568952" cy="242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35752737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4048998847"/>
                    </a:ext>
                  </a:extLst>
                </a:gridCol>
              </a:tblGrid>
              <a:tr h="512408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Места и сроки проведения ИС, ЕГЭ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Ознакомление под подпись с Порядком проведения ГИА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344537"/>
                  </a:ext>
                </a:extLst>
              </a:tr>
              <a:tr h="1599844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Порядок проведения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ИС, ЕГЭ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Направление в ППЭ в качестве руководителей, членов ГЭК, предметных и апелляционной комиссий, технических специалистов, организаторов,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ассистентов, экзаменаторов-собеседников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975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5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 rot="10800000">
            <a:off x="0" y="0"/>
            <a:ext cx="1086928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3" y="213273"/>
            <a:ext cx="748308" cy="93538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86333" y="452605"/>
            <a:ext cx="7142671" cy="73190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Не допускается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30" y="-177097"/>
            <a:ext cx="621846" cy="7212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753" y="2000018"/>
            <a:ext cx="8626588" cy="5364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995" y="3352024"/>
            <a:ext cx="8614395" cy="5364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6995" y="4485367"/>
            <a:ext cx="8655346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9873</TotalTime>
  <Words>992</Words>
  <Application>Microsoft Office PowerPoint</Application>
  <PresentationFormat>Широкоэкранный</PresentationFormat>
  <Paragraphs>109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Montserrat 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Подаются лично при предъявлении документов, удостоверяющих личность; лицами с ОВЗ – с рекомендацией ПМПК,  детьми- инвалидами, инвалидами- со справкой МСЭ, подтверждающей инвалидность, и рекомендацией пмпк </vt:lpstr>
      <vt:lpstr>ИТОГОВОЕ Сочинение (изложение)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Лымарь Ирина Александровна</cp:lastModifiedBy>
  <cp:revision>257</cp:revision>
  <cp:lastPrinted>2023-04-05T10:31:51Z</cp:lastPrinted>
  <dcterms:created xsi:type="dcterms:W3CDTF">2022-11-01T13:26:23Z</dcterms:created>
  <dcterms:modified xsi:type="dcterms:W3CDTF">2023-10-09T12:26:58Z</dcterms:modified>
</cp:coreProperties>
</file>