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3" r:id="rId3"/>
    <p:sldId id="275" r:id="rId4"/>
    <p:sldId id="267" r:id="rId5"/>
    <p:sldId id="270" r:id="rId6"/>
    <p:sldId id="272" r:id="rId7"/>
    <p:sldId id="278" r:id="rId8"/>
    <p:sldId id="273" r:id="rId9"/>
    <p:sldId id="276" r:id="rId10"/>
    <p:sldId id="264" r:id="rId11"/>
    <p:sldId id="277" r:id="rId12"/>
    <p:sldId id="279" r:id="rId13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3714" autoAdjust="0"/>
  </p:normalViewPr>
  <p:slideViewPr>
    <p:cSldViewPr>
      <p:cViewPr>
        <p:scale>
          <a:sx n="118" d="100"/>
          <a:sy n="118" d="100"/>
        </p:scale>
        <p:origin x="-1728" y="-5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4055C-F59A-4205-8F7C-5664E36F0EAA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761FB-38E4-41CC-B1AD-1342C0772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6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761FB-38E4-41CC-B1AD-1342C07722A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3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399" y="205979"/>
            <a:ext cx="2057401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1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1" y="1635647"/>
            <a:ext cx="7560841" cy="341632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обучения на дому</a:t>
            </a:r>
          </a:p>
          <a:p>
            <a:pPr algn="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Шафоростова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Николаевна,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главный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УОН г. Сочи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067946" y="627064"/>
            <a:ext cx="3888432" cy="1224607"/>
          </a:xfrm>
          <a:prstGeom prst="chevron">
            <a:avLst>
              <a:gd name="adj" fmla="val 15379"/>
            </a:avLst>
          </a:prstGeom>
          <a:solidFill>
            <a:srgbClr val="92D050"/>
          </a:solidFill>
          <a:ln w="12700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 ИЛИ САМООБРАЗОВАНИЕ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ОТДЕЛЬНЫМ ПРЕДМЕТАМ)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ынесение части предметов на самостоятельное изучение</a:t>
            </a:r>
          </a:p>
        </p:txBody>
      </p:sp>
      <p:sp>
        <p:nvSpPr>
          <p:cNvPr id="9" name="Объект 7"/>
          <p:cNvSpPr txBox="1">
            <a:spLocks/>
          </p:cNvSpPr>
          <p:nvPr/>
        </p:nvSpPr>
        <p:spPr>
          <a:xfrm>
            <a:off x="242847" y="648993"/>
            <a:ext cx="3528244" cy="1222659"/>
          </a:xfrm>
          <a:prstGeom prst="chevron">
            <a:avLst>
              <a:gd name="adj" fmla="val 15379"/>
            </a:avLst>
          </a:prstGeom>
          <a:solidFill>
            <a:srgbClr val="92D050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Font typeface="Arial" pitchFamily="34" charset="0"/>
              <a:buNone/>
            </a:pPr>
            <a:r>
              <a:rPr lang="ru-RU" sz="105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НА ДОМУ</a:t>
            </a:r>
          </a:p>
          <a:p>
            <a:pPr marL="0" indent="0" algn="ctr">
              <a:spcAft>
                <a:spcPts val="1200"/>
              </a:spcAft>
              <a:buFont typeface="Arial" pitchFamily="34" charset="0"/>
              <a:buNone/>
            </a:pPr>
            <a:r>
              <a:rPr lang="ru-RU" sz="105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</a:t>
            </a:r>
            <a:r>
              <a:rPr lang="ru-RU" sz="105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риходящий на дом учитель</a:t>
            </a:r>
          </a:p>
        </p:txBody>
      </p:sp>
      <p:sp>
        <p:nvSpPr>
          <p:cNvPr id="10" name="Объект 7"/>
          <p:cNvSpPr txBox="1">
            <a:spLocks/>
          </p:cNvSpPr>
          <p:nvPr/>
        </p:nvSpPr>
        <p:spPr>
          <a:xfrm>
            <a:off x="4067943" y="1974431"/>
            <a:ext cx="3960441" cy="1198139"/>
          </a:xfrm>
          <a:prstGeom prst="chevron">
            <a:avLst>
              <a:gd name="adj" fmla="val 15379"/>
            </a:avLst>
          </a:prstGeom>
          <a:solidFill>
            <a:srgbClr val="FFFF00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Font typeface="Arial" pitchFamily="34" charset="0"/>
              <a:buNone/>
            </a:pPr>
            <a:endParaRPr lang="ru-RU" sz="1050" b="1" kern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Aft>
                <a:spcPts val="1200"/>
              </a:spcAft>
              <a:buFont typeface="Arial" pitchFamily="34" charset="0"/>
              <a:buNone/>
            </a:pPr>
            <a:r>
              <a:rPr lang="ru-RU" sz="105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ДИСТАНЦИОННО</a:t>
            </a:r>
          </a:p>
          <a:p>
            <a:pPr marL="0" indent="0" algn="ctr">
              <a:spcAft>
                <a:spcPts val="1200"/>
              </a:spcAft>
              <a:buFont typeface="Arial" pitchFamily="34" charset="0"/>
              <a:buNone/>
            </a:pPr>
            <a:r>
              <a:rPr lang="ru-RU" sz="105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05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редлагается одновременное обучение детей в классе и ребенка, обучающегося на дому с применением дистанционных технологий (эффект присутствия)</a:t>
            </a:r>
          </a:p>
          <a:p>
            <a:pPr marL="0" indent="0" algn="ctr">
              <a:spcAft>
                <a:spcPts val="1200"/>
              </a:spcAft>
              <a:buFont typeface="Arial" pitchFamily="34" charset="0"/>
              <a:buNone/>
            </a:pPr>
            <a:endParaRPr lang="ru-RU" sz="105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7"/>
          <p:cNvSpPr txBox="1">
            <a:spLocks/>
          </p:cNvSpPr>
          <p:nvPr/>
        </p:nvSpPr>
        <p:spPr>
          <a:xfrm>
            <a:off x="241288" y="1974431"/>
            <a:ext cx="3528244" cy="1176883"/>
          </a:xfrm>
          <a:prstGeom prst="chevron">
            <a:avLst>
              <a:gd name="adj" fmla="val 15379"/>
            </a:avLst>
          </a:prstGeom>
          <a:solidFill>
            <a:srgbClr val="FFFF00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ru-RU" sz="105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СЕТЕВОЕ ВЗАТИМОДЕЙСТВИЕ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105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о</a:t>
            </a:r>
            <a:r>
              <a:rPr lang="ru-RU" sz="105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бучение совместно с другими ОО</a:t>
            </a:r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2195735" y="3435846"/>
            <a:ext cx="3610635" cy="1224136"/>
          </a:xfrm>
          <a:prstGeom prst="chevron">
            <a:avLst>
              <a:gd name="adj" fmla="val 15379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ru-RU" sz="105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ЧАСТИЧНАЯ ИНКЛЮЗИЯ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105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минимальное количество часов при наличии справки врача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53742" y="267495"/>
            <a:ext cx="39764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ормы организации учебного процесса :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22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4954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ИУП при реализации нескольких форм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7" y="554948"/>
            <a:ext cx="3269961" cy="44650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554948"/>
            <a:ext cx="4038601" cy="44650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100" b="1" dirty="0" smtClean="0"/>
              <a:t>            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в соответствии с СП 2.4.3648-20 от 28.09.2020 № 28</a:t>
            </a:r>
          </a:p>
          <a:p>
            <a:pPr marL="0"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Образовательная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недельная нагрузка распределяется равномерно в течение учебной недели, при этом объем максимально допустимой нагрузки в течение дня составляет: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1-х классов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должен превышать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уроков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один раз в неделю -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уроков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счет урока физической культуры,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2 - 4 классов - не более 5 уроков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один раз в неделю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уроков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урока физической культуры,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5 - 6 классов - не более 6 уроков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обучающихся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7 - 11 классов - не более 7 уроков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Количество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занятий по предметным областям за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учебных года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может составлять более </a:t>
            </a:r>
            <a:r>
              <a:rPr lang="ru-RU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3 039 часов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5 учебных лет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более </a:t>
            </a:r>
            <a:r>
              <a:rPr lang="ru-RU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3 821 часа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учебных лет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более </a:t>
            </a:r>
            <a:r>
              <a:rPr lang="ru-RU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4 603 часов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Обязательным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элементом структуры Учебного плана является "Коррекционно-развивающая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5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0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5 часов в неделю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обеспечения индивидуальных потребностей обучающихся с ОВЗ часть Учебного плана, формируемая участниками образовательных отношений, предусматривает: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занятия для углубленного изучения отдельных обязательных учебных предметов;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занятия, обеспечивающие различные интересы обучающихся с ОВЗ, в том числе этнокультурные;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учебных часов, отводимых на изучение отдельных учебных предметов обязательной части;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учебных курсов, обеспечивающих удовлетворение особых образовательных потребностей обучающихся с ОВЗ и необходимую коррекцию недостатков в психическом и (или) физическом развитии;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учебных курсов для факультативного изучения отдельных учебных предметов.</a:t>
            </a:r>
          </a:p>
          <a:p>
            <a:pPr marL="0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ИУП согласовывается с родителями (ЗП)</a:t>
            </a:r>
          </a:p>
          <a:p>
            <a:pPr marL="0" indent="0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ИУП после утверждения доводится до сведения родителей (ЗП) под подпись.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shaforostovatn\Desktop\Снимок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54948"/>
            <a:ext cx="3269961" cy="446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76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расписания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699542"/>
            <a:ext cx="4038601" cy="3895081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699542"/>
            <a:ext cx="4495800" cy="389508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родителями (ЗП)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руководителем ОО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утверждения расписание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доводится до сведения родителей (ЗП)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200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sz="1200" dirty="0"/>
          </a:p>
          <a:p>
            <a:pPr>
              <a:buFont typeface="Wingdings" panose="05000000000000000000" pitchFamily="2" charset="2"/>
              <a:buChar char="q"/>
            </a:pPr>
            <a:endParaRPr lang="ru-RU" sz="1200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sz="1200" dirty="0"/>
          </a:p>
          <a:p>
            <a:pPr>
              <a:buFont typeface="Wingdings" panose="05000000000000000000" pitchFamily="2" charset="2"/>
              <a:buChar char="q"/>
            </a:pPr>
            <a:endParaRPr lang="ru-RU" sz="1200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sz="1200" dirty="0" smtClean="0"/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Контроль за своевременным проведением индивидуальных занятий на дому для детей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ступени осуществляет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ам. по УВР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детей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и средней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ступени осуществляет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учесть при подготовке приказа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shaforostovatn\Desktop\Снимок 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9542"/>
            <a:ext cx="3975869" cy="430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28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565571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нормативных и локальных актов ОО:</a:t>
            </a:r>
            <a:endParaRPr lang="ru-RU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ferret.akamaized.net/uploads/article/482/eyecatch/default-5f48334c7659e62224e2650c856f04a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771550"/>
            <a:ext cx="160475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7"/>
          <p:cNvSpPr txBox="1">
            <a:spLocks/>
          </p:cNvSpPr>
          <p:nvPr/>
        </p:nvSpPr>
        <p:spPr>
          <a:xfrm>
            <a:off x="2195738" y="771550"/>
            <a:ext cx="6408304" cy="1296144"/>
          </a:xfrm>
          <a:prstGeom prst="chevron">
            <a:avLst>
              <a:gd name="adj" fmla="val 15379"/>
            </a:avLst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Утратили силу:</a:t>
            </a:r>
          </a:p>
          <a:p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5 сентября 2013 г. N 07-1317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индивидуальном обучении больных детей на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дому»;</a:t>
            </a:r>
          </a:p>
          <a:p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 </a:t>
            </a:r>
            <a:r>
              <a:rPr lang="ru-RU" sz="10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КК от 29 мая 2017 г. № 2243 «Об утверждении Порядка регламентации и оформления отношений образовательной организации и родителей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обучающихся, нуждающихся в длительном лечении, а также детей-инвалидов в части организации обучения по общеобразовательным программам на дому или в </a:t>
            </a:r>
            <a:r>
              <a:rPr lang="ru-RU" sz="10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мед.организациях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7"/>
          <p:cNvSpPr txBox="1">
            <a:spLocks/>
          </p:cNvSpPr>
          <p:nvPr/>
        </p:nvSpPr>
        <p:spPr>
          <a:xfrm>
            <a:off x="395537" y="2103022"/>
            <a:ext cx="8275525" cy="3073207"/>
          </a:xfrm>
          <a:prstGeom prst="chevron">
            <a:avLst>
              <a:gd name="adj" fmla="val 15379"/>
            </a:avLst>
          </a:prstGeom>
          <a:solidFill>
            <a:schemeClr val="bg2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санитарного врача российской Федерации от 28 сентября 2020 г. № 28 «Об утверждении санитарных правил СП 2.4.3648-20 «Санитарно-эпидемиологические требования к организации воспитания и обучения, отдыха и оздоровления детей и молодёжи»;</a:t>
            </a:r>
          </a:p>
          <a:p>
            <a:pPr>
              <a:spcAft>
                <a:spcPts val="120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22 марта 2021 г. № 115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образования»;</a:t>
            </a:r>
          </a:p>
          <a:p>
            <a:pPr>
              <a:spcAft>
                <a:spcPts val="120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санитарного врача российской Федерации от 28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2021 г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санитарных правил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норм СанПиН 1.2.3685-21 «Гигиенические нормативы и требования к обеспечению безопасности и (или) безвредности для человека факторов среды обитания»;</a:t>
            </a:r>
          </a:p>
          <a:p>
            <a:pPr>
              <a:spcAft>
                <a:spcPts val="120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7 августа 2018 г. N 05-283 «Об обучении лиц, находящихся на домашнем обучении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spcAft>
                <a:spcPts val="120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исьмо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24.11.2021 N ДГ-2121/07 "О направлении методических рекомендаций" (вместе с "Методическими рекомендациями об организации обучения на дому обучающихся с ограниченными возможностями здоровья, с инвалидностью")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исьмо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13 июня 2019 г. № ТС-1391/07 «Об организации образования учащихся на дому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об организации обучения детей, которые находятся на длительном лечении и не могут по состоянию здоровья посещать образовательные организации» (утв. Минздравом России 17.10.2019,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14.10.2019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КК от 13.12.2021 № 3723/7158 «Об утверждении Порядка регламентации отношений….»</a:t>
            </a: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48464" y="2183376"/>
            <a:ext cx="288032" cy="2957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6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обучение на дому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40324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родителей (законных представителей)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медицинской организации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ПМПК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об оказании образовательных услуг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ИУП/СИПР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расписание занятий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15566"/>
            <a:ext cx="8568952" cy="3672408"/>
          </a:xfrm>
          <a:prstGeom prst="rect">
            <a:avLst/>
          </a:prstGeom>
          <a:noFill/>
          <a:ln w="73025" cap="rnd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ot"/>
          </a:ln>
          <a:effectLst>
            <a:outerShdw blurRad="50800" dist="38100" dir="8100000" algn="tr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0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411511"/>
            <a:ext cx="7772400" cy="792088"/>
          </a:xfrm>
        </p:spPr>
        <p:txBody>
          <a:bodyPr>
            <a:normAutofit/>
          </a:bodyPr>
          <a:lstStyle/>
          <a:p>
            <a:pPr algn="l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49837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018343"/>
              </p:ext>
            </p:extLst>
          </p:nvPr>
        </p:nvGraphicFramePr>
        <p:xfrm>
          <a:off x="685800" y="457200"/>
          <a:ext cx="8278687" cy="811530"/>
        </p:xfrm>
        <a:graphic>
          <a:graphicData uri="http://schemas.openxmlformats.org/drawingml/2006/table">
            <a:tbl>
              <a:tblPr/>
              <a:tblGrid>
                <a:gridCol w="8278687"/>
              </a:tblGrid>
              <a:tr h="811530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ОСНОВАНИЯ ДЛЯ ОФОРМЛЕНИЯ ОБУЧЕНИЯ НА ДОМУ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956130"/>
              </p:ext>
            </p:extLst>
          </p:nvPr>
        </p:nvGraphicFramePr>
        <p:xfrm>
          <a:off x="683568" y="1275606"/>
          <a:ext cx="8280920" cy="3672408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36724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дому: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1.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заявление об обучении на дому;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медицинской организации (медицинская 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справка) с рекомендацией обучения по основным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общеобразовательным программам на дому с указанием 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периода такого обучения</a:t>
                      </a:r>
                      <a:endParaRPr lang="ru-RU" sz="1800" dirty="0" smtClean="0"/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дому по АООП: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 об обучении на дому по АООП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медицинской организации;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(медицинская справка) с рекомендацией обучения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основным общеобразовательным программам на дому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указанием периода такого обучения;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Заключение ПМПК</a:t>
                      </a:r>
                    </a:p>
                    <a:p>
                      <a:pPr marL="0" indent="0">
                        <a:buNone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pic>
        <p:nvPicPr>
          <p:cNvPr id="9" name="Picture 6" descr="https://sch1466u.mskobr.ru/files/Ramonova/Dokumenti/Psixologi/Kartinki/documents_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2472"/>
            <a:ext cx="1183028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030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27536"/>
            <a:ext cx="4040188" cy="216024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   ЗАЯВЛЕНИЯ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915566"/>
            <a:ext cx="4040188" cy="3679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9" y="627536"/>
            <a:ext cx="4041774" cy="216024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    СПРАВКИ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915566"/>
            <a:ext cx="4041774" cy="3679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haforostovatn\Desktop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3" y="951780"/>
            <a:ext cx="3795438" cy="363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haforostovatn\Desktop\Снимок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951780"/>
            <a:ext cx="3888432" cy="363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98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555527"/>
            <a:ext cx="4038601" cy="40390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об организации обучения на дому обучающегося по индивидуальному учебному плану</a:t>
            </a: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haforostovatn\Desktop\Снимок 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37" y="574217"/>
            <a:ext cx="3750972" cy="402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07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49547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об организации обучения на дому обучающегося по индивидуальному учебному плану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УТВЕРЖДАЮЩИЙ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5696" y="1200151"/>
            <a:ext cx="2660106" cy="31717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3236168" cy="338782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shaforostovatn\Desktop\Снимок 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4959"/>
            <a:ext cx="742414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08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об оказании образовательных услуг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60232" y="915566"/>
            <a:ext cx="2376264" cy="39604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 договора ограничивается сроками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мед.спарвки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не может превышать 1 учебный год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досрочное прекращение обучения на дому возможно по инициативе родителей (ЗП) на основании заявления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15566"/>
            <a:ext cx="626469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06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ИУП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627534"/>
            <a:ext cx="3606553" cy="3967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Часы, отведённые на обязательные занятия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Часы, отведённые на обучение с использованием ДОТ и/или  электронных образовательных технологий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Часы, отведённые на самоподготовку (семейное  образование и самообразование)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учебных предметов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курсов коррекционно-развивающей области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Внеурочную деятельность</a:t>
            </a: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Согласовывается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родителями (ЗП)</a:t>
            </a:r>
          </a:p>
          <a:p>
            <a:pPr marL="0" indent="0"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руководителем ОО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115616" y="699540"/>
            <a:ext cx="2880320" cy="39461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shaforostovatn\Desktop\Снимок 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9541"/>
            <a:ext cx="2880320" cy="394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609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3211</TotalTime>
  <Words>940</Words>
  <Application>Microsoft Office PowerPoint</Application>
  <PresentationFormat>Экран (16:9)</PresentationFormat>
  <Paragraphs>118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Актуализация нормативных и локальных актов ОО:</vt:lpstr>
      <vt:lpstr>Документы, регламентирующие обучение на дому</vt:lpstr>
      <vt:lpstr> </vt:lpstr>
      <vt:lpstr>Презентация PowerPoint</vt:lpstr>
      <vt:lpstr>Презентация PowerPoint</vt:lpstr>
      <vt:lpstr>Приказ об организации обучения на дому обучающегося по индивидуальному учебному плану УТВЕРЖДАЮЩИЙ</vt:lpstr>
      <vt:lpstr>Договор об оказании образовательных услуг</vt:lpstr>
      <vt:lpstr>ИУП</vt:lpstr>
      <vt:lpstr>Формы организации учебного процесса :</vt:lpstr>
      <vt:lpstr>ИУП при реализации нескольких форм</vt:lpstr>
      <vt:lpstr>Образец расписания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ДОУ №6</dc:title>
  <dc:creator>IT</dc:creator>
  <cp:lastModifiedBy>Шафоростова Татьяна Николаевна</cp:lastModifiedBy>
  <cp:revision>107</cp:revision>
  <cp:lastPrinted>2020-08-20T16:40:57Z</cp:lastPrinted>
  <dcterms:created xsi:type="dcterms:W3CDTF">2020-05-27T06:19:13Z</dcterms:created>
  <dcterms:modified xsi:type="dcterms:W3CDTF">2022-01-24T11:23:55Z</dcterms:modified>
</cp:coreProperties>
</file>