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812" autoAdjust="0"/>
    <p:restoredTop sz="93096" autoAdjust="0"/>
  </p:normalViewPr>
  <p:slideViewPr>
    <p:cSldViewPr>
      <p:cViewPr>
        <p:scale>
          <a:sx n="33" d="100"/>
          <a:sy n="33" d="100"/>
        </p:scale>
        <p:origin x="4644" y="172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C40E8-A8D9-4758-8997-EC953E7C71E0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85BCF-319B-425E-980F-2FCC47D64B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05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85BCF-319B-425E-980F-2FCC47D64BA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41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465-D609-49DA-AF50-8B3A0C7A3A58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D1B-9166-499D-A962-1B1197D07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77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465-D609-49DA-AF50-8B3A0C7A3A58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D1B-9166-499D-A962-1B1197D07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37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465-D609-49DA-AF50-8B3A0C7A3A58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D1B-9166-499D-A962-1B1197D07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78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465-D609-49DA-AF50-8B3A0C7A3A58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D1B-9166-499D-A962-1B1197D07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16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465-D609-49DA-AF50-8B3A0C7A3A58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D1B-9166-499D-A962-1B1197D07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17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465-D609-49DA-AF50-8B3A0C7A3A58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D1B-9166-499D-A962-1B1197D07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06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465-D609-49DA-AF50-8B3A0C7A3A58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D1B-9166-499D-A962-1B1197D07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6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465-D609-49DA-AF50-8B3A0C7A3A58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D1B-9166-499D-A962-1B1197D07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7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465-D609-49DA-AF50-8B3A0C7A3A58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D1B-9166-499D-A962-1B1197D07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49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465-D609-49DA-AF50-8B3A0C7A3A58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D1B-9166-499D-A962-1B1197D07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24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465-D609-49DA-AF50-8B3A0C7A3A58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D1B-9166-499D-A962-1B1197D07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26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70465-D609-49DA-AF50-8B3A0C7A3A58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27D1B-9166-499D-A962-1B1197D07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9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sochi-schools.ru/d086/?m=440" TargetMode="External"/><Relationship Id="rId13" Type="http://schemas.openxmlformats.org/officeDocument/2006/relationships/hyperlink" Target="http://gymn9.sochi-schools.ru/razvitie-shkoly/kraevaya-innovatsionnaya-ploshhadka/" TargetMode="External"/><Relationship Id="rId18" Type="http://schemas.openxmlformats.org/officeDocument/2006/relationships/hyperlink" Target="http://81.sochi-schools.ru/munitsipalnaya-innovatsionnaya-ploshhadka/" TargetMode="External"/><Relationship Id="rId3" Type="http://schemas.openxmlformats.org/officeDocument/2006/relationships/image" Target="../media/image1.jpg"/><Relationship Id="rId21" Type="http://schemas.openxmlformats.org/officeDocument/2006/relationships/hyperlink" Target="http://cvr-sochi.ru/innovations" TargetMode="External"/><Relationship Id="rId7" Type="http://schemas.openxmlformats.org/officeDocument/2006/relationships/hyperlink" Target="http://www.sochi-schools.ru/gym6/?s=488" TargetMode="External"/><Relationship Id="rId12" Type="http://schemas.openxmlformats.org/officeDocument/2006/relationships/hyperlink" Target="http://gs15.ru/innovatsionnaya-deyatelnost/" TargetMode="External"/><Relationship Id="rId17" Type="http://schemas.openxmlformats.org/officeDocument/2006/relationships/hyperlink" Target="http://lic95.sochi-schools.ru/innovatsionnaya-rabota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dou41.sochi-schools.ru/innovatsionnaya-ploshhadka/" TargetMode="External"/><Relationship Id="rId20" Type="http://schemas.openxmlformats.org/officeDocument/2006/relationships/hyperlink" Target="http://gs8.ru/docs/1/70/1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ochi-schools.ru/sut/?s=404" TargetMode="External"/><Relationship Id="rId11" Type="http://schemas.openxmlformats.org/officeDocument/2006/relationships/hyperlink" Target="http://www.sochi-schools.ru/d118/?s=405" TargetMode="External"/><Relationship Id="rId24" Type="http://schemas.openxmlformats.org/officeDocument/2006/relationships/hyperlink" Target="http://www.sochi-schools.ru/orientir/?m=414" TargetMode="External"/><Relationship Id="rId5" Type="http://schemas.openxmlformats.org/officeDocument/2006/relationships/hyperlink" Target="http://ctrigo.ru/innovations/1/" TargetMode="External"/><Relationship Id="rId15" Type="http://schemas.openxmlformats.org/officeDocument/2006/relationships/hyperlink" Target="http://cdod-hosta.ru/svedeniya-ob-obrazovatelnom-uchrezhdenii/innovatsionnaya-deyatelnost/kip/" TargetMode="External"/><Relationship Id="rId23" Type="http://schemas.openxmlformats.org/officeDocument/2006/relationships/hyperlink" Target="http://sochi-schools.ru/gym5/?s=489" TargetMode="External"/><Relationship Id="rId10" Type="http://schemas.openxmlformats.org/officeDocument/2006/relationships/hyperlink" Target="http://sochi-schools.ru/ebc/?s=433" TargetMode="External"/><Relationship Id="rId19" Type="http://schemas.openxmlformats.org/officeDocument/2006/relationships/hyperlink" Target="http://www.sochi.edu.ru/innovacii" TargetMode="External"/><Relationship Id="rId4" Type="http://schemas.openxmlformats.org/officeDocument/2006/relationships/hyperlink" Target="http://www.sochi-schools.ru/d079/?s=438" TargetMode="External"/><Relationship Id="rId9" Type="http://schemas.openxmlformats.org/officeDocument/2006/relationships/hyperlink" Target="http://pms-sochi.ru/index/innovacionnaja_dejatelnost/0-119" TargetMode="External"/><Relationship Id="rId14" Type="http://schemas.openxmlformats.org/officeDocument/2006/relationships/hyperlink" Target="http://dou67-sochi.ru/ecodetki/1/186" TargetMode="External"/><Relationship Id="rId22" Type="http://schemas.openxmlformats.org/officeDocument/2006/relationships/hyperlink" Target="http://www.sochi-lyceum3.ru/innovatsionnaya-deyatelno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Овал 75"/>
          <p:cNvSpPr/>
          <p:nvPr/>
        </p:nvSpPr>
        <p:spPr>
          <a:xfrm>
            <a:off x="3338647" y="3141343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4460418" y="3892208"/>
            <a:ext cx="183195" cy="183195"/>
          </a:xfrm>
          <a:prstGeom prst="ellipse">
            <a:avLst/>
          </a:prstGeom>
          <a:gradFill>
            <a:gsLst>
              <a:gs pos="70000">
                <a:srgbClr val="0070C0"/>
              </a:gs>
              <a:gs pos="27000">
                <a:schemeClr val="accent1">
                  <a:lumMod val="5000"/>
                  <a:lumOff val="95000"/>
                </a:schemeClr>
              </a:gs>
              <a:gs pos="73000">
                <a:srgbClr val="FF0000"/>
              </a:gs>
              <a:gs pos="34000">
                <a:srgbClr val="0070C0"/>
              </a:gs>
            </a:gsLst>
            <a:lin ang="5400000" scaled="1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344275" y="4158186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5-конечная звезда 2"/>
          <p:cNvSpPr/>
          <p:nvPr/>
        </p:nvSpPr>
        <p:spPr>
          <a:xfrm>
            <a:off x="3094325" y="4119022"/>
            <a:ext cx="229809" cy="229809"/>
          </a:xfrm>
          <a:prstGeom prst="star5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338338" y="2920113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3077879" y="2894761"/>
            <a:ext cx="229809" cy="229809"/>
          </a:xfrm>
          <a:prstGeom prst="star5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915087" y="3880361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4672596" y="3839639"/>
            <a:ext cx="229809" cy="229809"/>
          </a:xfrm>
          <a:prstGeom prst="star5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782738" y="5093298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4529984" y="5073934"/>
            <a:ext cx="229809" cy="229809"/>
          </a:xfrm>
          <a:prstGeom prst="star5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777675" y="4378784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4528709" y="4366195"/>
            <a:ext cx="229809" cy="229809"/>
          </a:xfrm>
          <a:prstGeom prst="star5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773692" y="4637641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4518789" y="4613653"/>
            <a:ext cx="229809" cy="229809"/>
          </a:xfrm>
          <a:prstGeom prst="star5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147982" y="4592574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5-конечная звезда 33"/>
          <p:cNvSpPr/>
          <p:nvPr/>
        </p:nvSpPr>
        <p:spPr>
          <a:xfrm>
            <a:off x="2926068" y="4544092"/>
            <a:ext cx="229809" cy="229809"/>
          </a:xfrm>
          <a:prstGeom prst="star5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346178" y="4598242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Овал 39"/>
          <p:cNvSpPr/>
          <p:nvPr/>
        </p:nvSpPr>
        <p:spPr>
          <a:xfrm>
            <a:off x="3344285" y="3552088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099354" y="3132237"/>
            <a:ext cx="183195" cy="183195"/>
          </a:xfrm>
          <a:prstGeom prst="ellipse">
            <a:avLst/>
          </a:prstGeom>
          <a:gradFill>
            <a:gsLst>
              <a:gs pos="20000">
                <a:srgbClr val="FFFFFF"/>
              </a:gs>
              <a:gs pos="71000">
                <a:srgbClr val="FF0000"/>
              </a:gs>
              <a:gs pos="67000">
                <a:srgbClr val="0070C0"/>
              </a:gs>
              <a:gs pos="29000">
                <a:srgbClr val="0070C0"/>
              </a:gs>
            </a:gsLst>
            <a:lin ang="5400000" scaled="1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3340703" y="2721850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3338647" y="3748171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3333885" y="3958141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5-конечная звезда 49"/>
          <p:cNvSpPr/>
          <p:nvPr/>
        </p:nvSpPr>
        <p:spPr>
          <a:xfrm>
            <a:off x="597775" y="2012774"/>
            <a:ext cx="229809" cy="229809"/>
          </a:xfrm>
          <a:prstGeom prst="star5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613007" y="2308226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2575756" y="4022628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5-конечная звезда 60"/>
          <p:cNvSpPr/>
          <p:nvPr/>
        </p:nvSpPr>
        <p:spPr>
          <a:xfrm>
            <a:off x="3324134" y="4348461"/>
            <a:ext cx="229809" cy="229809"/>
          </a:xfrm>
          <a:prstGeom prst="star5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5-конечная звезда 61"/>
          <p:cNvSpPr/>
          <p:nvPr/>
        </p:nvSpPr>
        <p:spPr>
          <a:xfrm>
            <a:off x="3321073" y="3327862"/>
            <a:ext cx="229809" cy="229809"/>
          </a:xfrm>
          <a:prstGeom prst="star5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3356917" y="4838618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4776229" y="4885439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4777560" y="4123017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4535160" y="5947608"/>
            <a:ext cx="183195" cy="183195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14392" y="614281"/>
            <a:ext cx="8784976" cy="1328023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ДОУ №79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конструктивной деятельности и технического творчества дошкольников через </a:t>
            </a:r>
            <a:r>
              <a:rPr lang="en-US" dirty="0"/>
              <a:t>LEGO</a:t>
            </a:r>
            <a:r>
              <a:rPr lang="ru-RU" dirty="0"/>
              <a:t>-конструирование и робототехнику «</a:t>
            </a:r>
            <a:r>
              <a:rPr lang="ru-RU" dirty="0" err="1"/>
              <a:t>ВеДуша</a:t>
            </a:r>
            <a:r>
              <a:rPr lang="ru-RU" dirty="0" smtClean="0"/>
              <a:t>»</a:t>
            </a:r>
          </a:p>
          <a:p>
            <a:pPr algn="ctr"/>
            <a:r>
              <a:rPr lang="ru-RU" dirty="0" smtClean="0">
                <a:hlinkClick r:id="rId4"/>
              </a:rPr>
              <a:t>Материалы </a:t>
            </a:r>
            <a:r>
              <a:rPr lang="ru-RU" dirty="0">
                <a:hlinkClick r:id="rId4"/>
              </a:rPr>
              <a:t>на сайте площадки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26301" y="4752795"/>
            <a:ext cx="8784976" cy="1634490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ЦТРИГО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Инновационная </a:t>
            </a:r>
            <a:r>
              <a:rPr lang="ru-RU" b="1" dirty="0">
                <a:solidFill>
                  <a:schemeClr val="tx2"/>
                </a:solidFill>
              </a:rPr>
              <a:t>образовательная среда как фактор</a:t>
            </a:r>
          </a:p>
          <a:p>
            <a:r>
              <a:rPr lang="ru-RU" b="1" dirty="0">
                <a:solidFill>
                  <a:schemeClr val="tx2"/>
                </a:solidFill>
              </a:rPr>
              <a:t>развития и максимальной самореализации мотивированных и одаренных школьников в области естественнонаучных дисциплин  и технического </a:t>
            </a:r>
            <a:r>
              <a:rPr lang="ru-RU" b="1" dirty="0" smtClean="0">
                <a:solidFill>
                  <a:schemeClr val="tx2"/>
                </a:solidFill>
              </a:rPr>
              <a:t>творчества</a:t>
            </a:r>
            <a:endParaRPr lang="en-US" b="1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  <a:hlinkClick r:id="rId5"/>
              </a:rPr>
              <a:t>Материалы на сайте площадки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301" y="4599562"/>
            <a:ext cx="8784976" cy="1940957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ЦТРИГО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инновационной образовательной среды для личностного развития и самореализации мотивированных и одаренных школьников в области математики, естественнонаучных дисциплин и технического творчества (на примере МОУ ДОД </a:t>
            </a:r>
            <a:r>
              <a:rPr lang="ru-RU" dirty="0" err="1"/>
              <a:t>ЦТРиГО</a:t>
            </a:r>
            <a:r>
              <a:rPr lang="ru-RU" dirty="0"/>
              <a:t> г. Сочи</a:t>
            </a:r>
            <a:r>
              <a:rPr lang="ru-RU" dirty="0" smtClean="0"/>
              <a:t>)</a:t>
            </a:r>
            <a:endParaRPr lang="en-US" dirty="0"/>
          </a:p>
          <a:p>
            <a:pPr algn="ctr"/>
            <a:r>
              <a:rPr lang="ru-RU" dirty="0">
                <a:hlinkClick r:id="rId5"/>
              </a:rPr>
              <a:t>Материалы на сайте площадки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4392" y="614281"/>
            <a:ext cx="8784976" cy="1328023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ДОУ №79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конструктивной деятельности и технического творчества дошкольников через </a:t>
            </a:r>
            <a:r>
              <a:rPr lang="en-US" dirty="0"/>
              <a:t>LEGO</a:t>
            </a:r>
            <a:r>
              <a:rPr lang="ru-RU" dirty="0"/>
              <a:t>-конструирование и робототехнику «</a:t>
            </a:r>
            <a:r>
              <a:rPr lang="ru-RU" dirty="0" err="1"/>
              <a:t>ВеДуша</a:t>
            </a:r>
            <a:r>
              <a:rPr lang="ru-RU" dirty="0" smtClean="0"/>
              <a:t>»</a:t>
            </a:r>
          </a:p>
          <a:p>
            <a:pPr algn="ctr"/>
            <a:r>
              <a:rPr lang="ru-RU" dirty="0" smtClean="0">
                <a:hlinkClick r:id="rId4"/>
              </a:rPr>
              <a:t>Материалы </a:t>
            </a:r>
            <a:r>
              <a:rPr lang="ru-RU" dirty="0">
                <a:hlinkClick r:id="rId4"/>
              </a:rPr>
              <a:t>на сайте площадки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26301" y="4906029"/>
            <a:ext cx="8784976" cy="1328023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МБУ ДО СЮТ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конструирования и образовательной робототехники в образовательном пространстве г. Сочи на период 2014-2016 гг</a:t>
            </a:r>
            <a:r>
              <a:rPr lang="ru-RU" dirty="0" smtClean="0"/>
              <a:t>.</a:t>
            </a:r>
            <a:endParaRPr lang="ru-RU" dirty="0"/>
          </a:p>
          <a:p>
            <a:pPr algn="ctr"/>
            <a:r>
              <a:rPr lang="ru-RU" dirty="0">
                <a:hlinkClick r:id="rId6"/>
              </a:rPr>
              <a:t>Материалы на сайте площадки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26301" y="4906029"/>
            <a:ext cx="8784976" cy="1328023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МБУ ДО СЮТ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конструирования и образовательной робототехники в образовательном пространстве г. Сочи на период 2014-2016 гг.</a:t>
            </a:r>
          </a:p>
          <a:p>
            <a:pPr algn="ctr"/>
            <a:r>
              <a:rPr lang="ru-RU" dirty="0">
                <a:hlinkClick r:id="rId6"/>
              </a:rPr>
              <a:t>Материалы на сайте площадки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26301" y="4906029"/>
            <a:ext cx="8784976" cy="1328023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МБУ </a:t>
            </a:r>
            <a:r>
              <a:rPr lang="ru-RU" dirty="0"/>
              <a:t>ДО </a:t>
            </a:r>
            <a:r>
              <a:rPr lang="ru-RU" dirty="0" smtClean="0"/>
              <a:t>СЮТ</a:t>
            </a:r>
          </a:p>
          <a:p>
            <a:r>
              <a:rPr lang="ru-RU" dirty="0" smtClean="0"/>
              <a:t>Развитие технического творчества детей в условиях семейной образовательной и досуговой деятельности с использованием технологии </a:t>
            </a:r>
            <a:r>
              <a:rPr lang="ru-RU" dirty="0" err="1" smtClean="0"/>
              <a:t>тьюторства</a:t>
            </a:r>
            <a:endParaRPr lang="ru-RU" dirty="0" smtClean="0"/>
          </a:p>
          <a:p>
            <a:pPr algn="ctr"/>
            <a:r>
              <a:rPr lang="ru-RU" dirty="0" smtClean="0">
                <a:hlinkClick r:id="rId6"/>
              </a:rPr>
              <a:t>Материалы </a:t>
            </a:r>
            <a:r>
              <a:rPr lang="ru-RU" dirty="0">
                <a:hlinkClick r:id="rId6"/>
              </a:rPr>
              <a:t>на сайте площадки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07581" y="461047"/>
            <a:ext cx="8784976" cy="1634490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Гимназия №6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интегрированной непрерывной системы профессиональной ориентации обучающихся, отвечающих требованиям  регионального ранка труда на основе межведомственного </a:t>
            </a:r>
            <a:r>
              <a:rPr lang="ru-RU" dirty="0" smtClean="0"/>
              <a:t>взаимодействия</a:t>
            </a:r>
          </a:p>
          <a:p>
            <a:pPr algn="ctr"/>
            <a:r>
              <a:rPr lang="ru-RU" dirty="0" smtClean="0">
                <a:hlinkClick r:id="rId7"/>
              </a:rPr>
              <a:t>Материалы </a:t>
            </a:r>
            <a:r>
              <a:rPr lang="ru-RU" dirty="0">
                <a:hlinkClick r:id="rId7"/>
              </a:rPr>
              <a:t>на сайте площадки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126301" y="4752795"/>
            <a:ext cx="8784976" cy="1634490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ДОУ №86</a:t>
            </a:r>
          </a:p>
          <a:p>
            <a:r>
              <a:rPr lang="ru-RU" dirty="0" smtClean="0"/>
              <a:t>Дошкольная образовательная </a:t>
            </a:r>
            <a:r>
              <a:rPr lang="ru-RU" dirty="0"/>
              <a:t>организация как центр социокультурного партнерства в работе с детьми, охваченными и не охваченными дошкольным </a:t>
            </a:r>
            <a:r>
              <a:rPr lang="ru-RU" dirty="0" smtClean="0"/>
              <a:t>образованием</a:t>
            </a:r>
          </a:p>
          <a:p>
            <a:pPr algn="ctr"/>
            <a:r>
              <a:rPr lang="ru-RU" dirty="0" smtClean="0">
                <a:hlinkClick r:id="rId8"/>
              </a:rPr>
              <a:t>Материалы </a:t>
            </a:r>
            <a:r>
              <a:rPr lang="ru-RU" dirty="0">
                <a:hlinkClick r:id="rId8"/>
              </a:rPr>
              <a:t>на сайте площадки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126301" y="5059262"/>
            <a:ext cx="8784976" cy="1021556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ЦПДК</a:t>
            </a:r>
          </a:p>
          <a:p>
            <a:r>
              <a:rPr lang="ru-RU" dirty="0" smtClean="0"/>
              <a:t>Равные </a:t>
            </a:r>
            <a:r>
              <a:rPr lang="ru-RU" dirty="0"/>
              <a:t>возможности </a:t>
            </a:r>
            <a:r>
              <a:rPr lang="ru-RU" dirty="0" smtClean="0"/>
              <a:t>образования</a:t>
            </a:r>
          </a:p>
          <a:p>
            <a:pPr algn="ctr"/>
            <a:r>
              <a:rPr lang="ru-RU" dirty="0" smtClean="0">
                <a:hlinkClick r:id="rId9"/>
              </a:rPr>
              <a:t>Материалы </a:t>
            </a:r>
            <a:r>
              <a:rPr lang="ru-RU" dirty="0">
                <a:hlinkClick r:id="rId9"/>
              </a:rPr>
              <a:t>на сайте площадки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14392" y="767514"/>
            <a:ext cx="8784976" cy="1021556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ЦДО ЭБЦ</a:t>
            </a:r>
          </a:p>
          <a:p>
            <a:r>
              <a:rPr lang="ru-RU" dirty="0" smtClean="0"/>
              <a:t>Школа опытнического растениеводства и природного земледелия</a:t>
            </a:r>
            <a:endParaRPr lang="en-US" dirty="0" smtClean="0"/>
          </a:p>
          <a:p>
            <a:pPr algn="ctr"/>
            <a:r>
              <a:rPr lang="ru-RU" dirty="0" smtClean="0">
                <a:hlinkClick r:id="rId10"/>
              </a:rPr>
              <a:t>Материалы </a:t>
            </a:r>
            <a:r>
              <a:rPr lang="ru-RU" dirty="0">
                <a:hlinkClick r:id="rId10"/>
              </a:rPr>
              <a:t>на сайте площадки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26301" y="4752795"/>
            <a:ext cx="8784976" cy="1634490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ДОУ №118</a:t>
            </a:r>
          </a:p>
          <a:p>
            <a:r>
              <a:rPr lang="ru-RU" dirty="0" smtClean="0"/>
              <a:t>«Ступени </a:t>
            </a:r>
            <a:r>
              <a:rPr lang="ru-RU" dirty="0"/>
              <a:t>успеха» (создание модели организации поисково-исследовательской деятельности дошкольников в условиях дошкольной образовательной организации с использованием возможностей социального партнерства)</a:t>
            </a:r>
          </a:p>
          <a:p>
            <a:pPr algn="ctr"/>
            <a:r>
              <a:rPr lang="ru-RU" dirty="0" smtClean="0">
                <a:hlinkClick r:id="rId11"/>
              </a:rPr>
              <a:t>Материалы </a:t>
            </a:r>
            <a:r>
              <a:rPr lang="ru-RU" dirty="0">
                <a:hlinkClick r:id="rId11"/>
              </a:rPr>
              <a:t>на сайте площадки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214392" y="461047"/>
            <a:ext cx="8784976" cy="1634490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Гимназия №15</a:t>
            </a:r>
          </a:p>
          <a:p>
            <a:r>
              <a:rPr lang="ru-RU" dirty="0" smtClean="0"/>
              <a:t>Проектирование </a:t>
            </a:r>
            <a:r>
              <a:rPr lang="ru-RU" dirty="0"/>
              <a:t>и апробация </a:t>
            </a:r>
            <a:r>
              <a:rPr lang="ru-RU" dirty="0" err="1"/>
              <a:t>внутришкольного</a:t>
            </a:r>
            <a:r>
              <a:rPr lang="ru-RU" dirty="0"/>
              <a:t> мониторинга данных </a:t>
            </a:r>
            <a:r>
              <a:rPr lang="ru-RU" dirty="0" err="1"/>
              <a:t>метапредметных</a:t>
            </a:r>
            <a:r>
              <a:rPr lang="ru-RU" dirty="0"/>
              <a:t> образовательных достижений обучающихся основной школы средствами сетевого автоматизированного </a:t>
            </a:r>
            <a:r>
              <a:rPr lang="ru-RU" dirty="0" smtClean="0"/>
              <a:t>аудита</a:t>
            </a:r>
          </a:p>
          <a:p>
            <a:pPr algn="ctr"/>
            <a:r>
              <a:rPr lang="ru-RU" dirty="0" smtClean="0">
                <a:hlinkClick r:id="rId12"/>
              </a:rPr>
              <a:t>Материалы </a:t>
            </a:r>
            <a:r>
              <a:rPr lang="ru-RU" dirty="0">
                <a:hlinkClick r:id="rId12"/>
              </a:rPr>
              <a:t>на сайте площадки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92728" y="849955"/>
            <a:ext cx="8784976" cy="1328023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Гимназия №9</a:t>
            </a:r>
          </a:p>
          <a:p>
            <a:r>
              <a:rPr lang="ru-RU" dirty="0" smtClean="0"/>
              <a:t>Модель </a:t>
            </a:r>
            <a:r>
              <a:rPr lang="ru-RU" dirty="0"/>
              <a:t>организации проектной деятельности школьников и управление ее </a:t>
            </a:r>
            <a:r>
              <a:rPr lang="ru-RU" dirty="0" smtClean="0"/>
              <a:t>развитием</a:t>
            </a:r>
          </a:p>
          <a:p>
            <a:pPr algn="ctr"/>
            <a:r>
              <a:rPr lang="ru-RU" dirty="0" smtClean="0">
                <a:hlinkClick r:id="rId13"/>
              </a:rPr>
              <a:t>Материалы на сайте площадки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26301" y="4906029"/>
            <a:ext cx="8784976" cy="1328023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ДОУ №67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содержания и создание условий для реализации образовательной программы «Юный эколог Кубани» как регионального компонента ООП </a:t>
            </a:r>
            <a:r>
              <a:rPr lang="ru-RU" dirty="0" smtClean="0"/>
              <a:t>ДО</a:t>
            </a:r>
          </a:p>
          <a:p>
            <a:pPr algn="ctr"/>
            <a:r>
              <a:rPr lang="ru-RU" dirty="0" smtClean="0">
                <a:hlinkClick r:id="rId14"/>
              </a:rPr>
              <a:t>Материалы </a:t>
            </a:r>
            <a:r>
              <a:rPr lang="ru-RU" dirty="0">
                <a:hlinkClick r:id="rId14"/>
              </a:rPr>
              <a:t>на сайте площадки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14392" y="614281"/>
            <a:ext cx="8784976" cy="1328023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ЦДО Хоста </a:t>
            </a:r>
          </a:p>
          <a:p>
            <a:r>
              <a:rPr lang="ru-RU" dirty="0" smtClean="0"/>
              <a:t>Модель </a:t>
            </a:r>
            <a:r>
              <a:rPr lang="ru-RU" dirty="0"/>
              <a:t>организации летнего лагеря дневного пребывания детей в событийно-</a:t>
            </a:r>
            <a:r>
              <a:rPr lang="ru-RU" dirty="0" err="1"/>
              <a:t>деятельностном</a:t>
            </a:r>
            <a:r>
              <a:rPr lang="ru-RU" dirty="0"/>
              <a:t> </a:t>
            </a:r>
            <a:r>
              <a:rPr lang="ru-RU" dirty="0" smtClean="0"/>
              <a:t>формате</a:t>
            </a:r>
          </a:p>
          <a:p>
            <a:pPr algn="ctr"/>
            <a:r>
              <a:rPr lang="ru-RU" dirty="0" smtClean="0">
                <a:hlinkClick r:id="rId15"/>
              </a:rPr>
              <a:t>Материалы </a:t>
            </a:r>
            <a:r>
              <a:rPr lang="ru-RU" dirty="0">
                <a:hlinkClick r:id="rId15"/>
              </a:rPr>
              <a:t>на сайте площадки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14392" y="461047"/>
            <a:ext cx="8784976" cy="1634490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ЦДО Хоста</a:t>
            </a:r>
          </a:p>
          <a:p>
            <a:r>
              <a:rPr lang="ru-RU" dirty="0" smtClean="0"/>
              <a:t>Модель </a:t>
            </a:r>
            <a:r>
              <a:rPr lang="ru-RU" dirty="0"/>
              <a:t>оценки </a:t>
            </a:r>
            <a:r>
              <a:rPr lang="ru-RU" dirty="0" err="1"/>
              <a:t>метапредметных</a:t>
            </a:r>
            <a:r>
              <a:rPr lang="ru-RU" dirty="0"/>
              <a:t> образовательных результатов учащихся в инновационном формате образовательного соревнования и технология ее реализации в учреждении дополнительного образования </a:t>
            </a:r>
            <a:r>
              <a:rPr lang="ru-RU" dirty="0" smtClean="0"/>
              <a:t>детей</a:t>
            </a:r>
          </a:p>
          <a:p>
            <a:pPr algn="ctr"/>
            <a:r>
              <a:rPr lang="ru-RU" dirty="0" smtClean="0">
                <a:hlinkClick r:id="rId15"/>
              </a:rPr>
              <a:t>Материалы </a:t>
            </a:r>
            <a:r>
              <a:rPr lang="ru-RU" dirty="0">
                <a:hlinkClick r:id="rId15"/>
              </a:rPr>
              <a:t>на сайте площадки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14392" y="461047"/>
            <a:ext cx="8784976" cy="1634490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ДОУ №41</a:t>
            </a:r>
          </a:p>
          <a:p>
            <a:r>
              <a:rPr lang="ru-RU" dirty="0" smtClean="0"/>
              <a:t>Информационно-коммуникативные </a:t>
            </a:r>
            <a:r>
              <a:rPr lang="ru-RU" dirty="0"/>
              <a:t>технологии как средство педагогической поддержки участников образовательного процесса в ДОО (в контексте требований ФГОС)</a:t>
            </a:r>
          </a:p>
          <a:p>
            <a:pPr algn="ctr"/>
            <a:r>
              <a:rPr lang="ru-RU" dirty="0">
                <a:hlinkClick r:id="rId16"/>
              </a:rPr>
              <a:t>Материалы на сайте площадки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14392" y="461047"/>
            <a:ext cx="8784976" cy="1634490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ДОУ №41</a:t>
            </a:r>
          </a:p>
          <a:p>
            <a:r>
              <a:rPr lang="ru-RU" dirty="0" smtClean="0"/>
              <a:t>Информационно-коммуникативные </a:t>
            </a:r>
            <a:r>
              <a:rPr lang="ru-RU" dirty="0"/>
              <a:t>технологии как средство педагогической поддержки участников образовательного процесса в ДОО (в контексте требований ФГОС</a:t>
            </a:r>
            <a:r>
              <a:rPr lang="ru-RU" dirty="0" smtClean="0"/>
              <a:t>)</a:t>
            </a:r>
          </a:p>
          <a:p>
            <a:pPr algn="ctr"/>
            <a:r>
              <a:rPr lang="ru-RU" dirty="0" smtClean="0">
                <a:hlinkClick r:id="rId16"/>
              </a:rPr>
              <a:t>Материалы </a:t>
            </a:r>
            <a:r>
              <a:rPr lang="ru-RU" dirty="0">
                <a:hlinkClick r:id="rId16"/>
              </a:rPr>
              <a:t>на сайте площадки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126301" y="5059262"/>
            <a:ext cx="8784976" cy="1021556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Лицей №95</a:t>
            </a:r>
          </a:p>
          <a:p>
            <a:r>
              <a:rPr lang="ru-RU" dirty="0" smtClean="0"/>
              <a:t>Профильный </a:t>
            </a:r>
            <a:r>
              <a:rPr lang="ru-RU" dirty="0"/>
              <a:t>лагерь дневного пребывания «Эрудит» </a:t>
            </a:r>
            <a:endParaRPr lang="ru-RU" dirty="0" smtClean="0"/>
          </a:p>
          <a:p>
            <a:pPr algn="ctr"/>
            <a:r>
              <a:rPr lang="ru-RU" dirty="0" smtClean="0">
                <a:hlinkClick r:id="rId17"/>
              </a:rPr>
              <a:t>Материалы </a:t>
            </a:r>
            <a:r>
              <a:rPr lang="ru-RU" dirty="0">
                <a:hlinkClick r:id="rId17"/>
              </a:rPr>
              <a:t>на сайте площадки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288026" y="1240578"/>
            <a:ext cx="8784976" cy="1328023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СОШ №81</a:t>
            </a:r>
          </a:p>
          <a:p>
            <a:r>
              <a:rPr lang="ru-RU" dirty="0" smtClean="0"/>
              <a:t>Образовательный </a:t>
            </a:r>
            <a:r>
              <a:rPr lang="ru-RU" dirty="0"/>
              <a:t>туризм как средство социализации учащихся и расширения внеурочного пространства школы в условиях </a:t>
            </a:r>
            <a:r>
              <a:rPr lang="ru-RU" dirty="0" smtClean="0"/>
              <a:t>ФГОС</a:t>
            </a:r>
            <a:endParaRPr lang="en-US" dirty="0" smtClean="0"/>
          </a:p>
          <a:p>
            <a:pPr algn="ctr"/>
            <a:r>
              <a:rPr lang="ru-RU" dirty="0" smtClean="0">
                <a:hlinkClick r:id="rId18"/>
              </a:rPr>
              <a:t>Материалы </a:t>
            </a:r>
            <a:r>
              <a:rPr lang="ru-RU" dirty="0">
                <a:hlinkClick r:id="rId18"/>
              </a:rPr>
              <a:t>на сайте площадки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14392" y="614281"/>
            <a:ext cx="8784976" cy="1328023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УОН</a:t>
            </a:r>
          </a:p>
          <a:p>
            <a:r>
              <a:rPr lang="ru-RU" dirty="0" smtClean="0"/>
              <a:t>Управление </a:t>
            </a:r>
            <a:r>
              <a:rPr lang="ru-RU" dirty="0"/>
              <a:t>поддержкой инклюзивной практики как фактор ее развития в муниципальной системе </a:t>
            </a:r>
            <a:r>
              <a:rPr lang="ru-RU" dirty="0" smtClean="0"/>
              <a:t>образования</a:t>
            </a:r>
            <a:endParaRPr lang="en-US" dirty="0" smtClean="0"/>
          </a:p>
          <a:p>
            <a:pPr algn="ctr"/>
            <a:r>
              <a:rPr lang="ru-RU" dirty="0" smtClean="0">
                <a:hlinkClick r:id="rId19"/>
              </a:rPr>
              <a:t>Материалы </a:t>
            </a:r>
            <a:r>
              <a:rPr lang="ru-RU" dirty="0">
                <a:hlinkClick r:id="rId19"/>
              </a:rPr>
              <a:t>на сайте площадки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214392" y="614281"/>
            <a:ext cx="8784976" cy="1328023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Гимназия №8</a:t>
            </a:r>
          </a:p>
          <a:p>
            <a:r>
              <a:rPr lang="ru-RU" dirty="0" smtClean="0"/>
              <a:t>Управление качеством математического образования на основной ступени массовой школы в условиях ФГОС в части достижения учебных результатов</a:t>
            </a:r>
            <a:endParaRPr lang="en-US" dirty="0" smtClean="0"/>
          </a:p>
          <a:p>
            <a:pPr algn="ctr"/>
            <a:r>
              <a:rPr lang="ru-RU" dirty="0" smtClean="0">
                <a:hlinkClick r:id="rId20"/>
              </a:rPr>
              <a:t>Материалы на сайте площадки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126301" y="4752795"/>
            <a:ext cx="8784976" cy="1634490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МБУ </a:t>
            </a:r>
            <a:r>
              <a:rPr lang="ru-RU" dirty="0"/>
              <a:t>ДО </a:t>
            </a:r>
            <a:r>
              <a:rPr lang="ru-RU" dirty="0" smtClean="0"/>
              <a:t>ЦВР</a:t>
            </a:r>
          </a:p>
          <a:p>
            <a:r>
              <a:rPr lang="ru-RU" dirty="0" err="1" smtClean="0"/>
              <a:t>Этнообразовательная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кросскультурная</a:t>
            </a:r>
            <a:r>
              <a:rPr lang="ru-RU" dirty="0"/>
              <a:t> среда как фактор формирования национальной идентичности учащихся и самосознания гражданина многонационального общества города </a:t>
            </a:r>
            <a:r>
              <a:rPr lang="ru-RU" dirty="0" smtClean="0"/>
              <a:t>Сочи</a:t>
            </a:r>
          </a:p>
          <a:p>
            <a:pPr algn="ctr"/>
            <a:r>
              <a:rPr lang="ru-RU" dirty="0" smtClean="0">
                <a:hlinkClick r:id="rId21"/>
              </a:rPr>
              <a:t>Материалы на сайте площадки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214392" y="767514"/>
            <a:ext cx="8784976" cy="1021556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Лицей №3</a:t>
            </a:r>
          </a:p>
          <a:p>
            <a:r>
              <a:rPr lang="ru-RU" dirty="0" smtClean="0"/>
              <a:t>Проект по инклюзивному образованию «Мир больших возможностей»</a:t>
            </a:r>
          </a:p>
          <a:p>
            <a:pPr algn="ctr"/>
            <a:r>
              <a:rPr lang="ru-RU" dirty="0" smtClean="0">
                <a:hlinkClick r:id="rId22"/>
              </a:rPr>
              <a:t>Материалы на сайте площадки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214392" y="614281"/>
            <a:ext cx="8784976" cy="1328023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Гимназия №5</a:t>
            </a:r>
          </a:p>
          <a:p>
            <a:r>
              <a:rPr lang="ru-RU" dirty="0" smtClean="0"/>
              <a:t>Индивидуальное </a:t>
            </a:r>
            <a:r>
              <a:rPr lang="ru-RU" dirty="0"/>
              <a:t>и социальное развитие школьников через современные творческие технологии «Три Т</a:t>
            </a:r>
            <a:r>
              <a:rPr lang="ru-RU" dirty="0" smtClean="0"/>
              <a:t>»</a:t>
            </a:r>
            <a:endParaRPr lang="en-US" dirty="0" smtClean="0"/>
          </a:p>
          <a:p>
            <a:pPr algn="ctr"/>
            <a:r>
              <a:rPr lang="ru-RU" dirty="0" smtClean="0">
                <a:hlinkClick r:id="rId23"/>
              </a:rPr>
              <a:t>Материалы на сайте площадки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214392" y="614281"/>
            <a:ext cx="8784976" cy="1328023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ЦДОД "Ориентир</a:t>
            </a:r>
            <a:r>
              <a:rPr lang="ru-RU" dirty="0" smtClean="0"/>
              <a:t>"</a:t>
            </a:r>
          </a:p>
          <a:p>
            <a:r>
              <a:rPr lang="ru-RU" dirty="0" smtClean="0"/>
              <a:t>«Дорога  </a:t>
            </a:r>
            <a:r>
              <a:rPr lang="ru-RU" dirty="0"/>
              <a:t>вместе» (проект по обеспечению неадаптивной социализации детей с ограниченными возможностями здоровья</a:t>
            </a:r>
            <a:r>
              <a:rPr lang="ru-RU" dirty="0" smtClean="0"/>
              <a:t>)</a:t>
            </a:r>
            <a:endParaRPr lang="en-US" dirty="0" smtClean="0"/>
          </a:p>
          <a:p>
            <a:pPr algn="ctr"/>
            <a:r>
              <a:rPr lang="ru-RU" dirty="0" smtClean="0">
                <a:hlinkClick r:id="rId24"/>
              </a:rPr>
              <a:t>Материалы на сайте площадки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92728" y="849955"/>
            <a:ext cx="8784976" cy="1328023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Гимназия №9</a:t>
            </a:r>
          </a:p>
          <a:p>
            <a:r>
              <a:rPr lang="ru-RU" dirty="0"/>
              <a:t>Модель организации проектной деятельности школьников и управление ее </a:t>
            </a:r>
            <a:r>
              <a:rPr lang="ru-RU" dirty="0" smtClean="0"/>
              <a:t>развитием</a:t>
            </a:r>
            <a:r>
              <a:rPr lang="en-US" dirty="0" smtClean="0"/>
              <a:t> </a:t>
            </a:r>
            <a:r>
              <a:rPr lang="ru-RU" dirty="0"/>
              <a:t>в условиях </a:t>
            </a:r>
            <a:r>
              <a:rPr lang="ru-RU" dirty="0" smtClean="0"/>
              <a:t>гимназии</a:t>
            </a:r>
            <a:endParaRPr lang="ru-RU" dirty="0"/>
          </a:p>
          <a:p>
            <a:pPr algn="ctr"/>
            <a:r>
              <a:rPr lang="ru-RU" dirty="0" smtClean="0">
                <a:hlinkClick r:id="rId13"/>
              </a:rPr>
              <a:t>Материалы </a:t>
            </a:r>
            <a:r>
              <a:rPr lang="ru-RU" dirty="0">
                <a:hlinkClick r:id="rId13"/>
              </a:rPr>
              <a:t>на сайте площадки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26301" y="4906029"/>
            <a:ext cx="8784976" cy="1328023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ДОУ №67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содержания и создание условий для реализации образовательной программы «Юный эколог Кубани» как регионального компонента ООП </a:t>
            </a:r>
            <a:r>
              <a:rPr lang="ru-RU" dirty="0" smtClean="0"/>
              <a:t>ДО</a:t>
            </a:r>
          </a:p>
          <a:p>
            <a:pPr algn="ctr"/>
            <a:r>
              <a:rPr lang="ru-RU" dirty="0" smtClean="0">
                <a:hlinkClick r:id="rId14"/>
              </a:rPr>
              <a:t>Материалы </a:t>
            </a:r>
            <a:r>
              <a:rPr lang="ru-RU" dirty="0">
                <a:hlinkClick r:id="rId14"/>
              </a:rPr>
              <a:t>на сайте площадки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270726" y="1057080"/>
            <a:ext cx="8784976" cy="1328023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Гимназия №9</a:t>
            </a:r>
          </a:p>
          <a:p>
            <a:r>
              <a:rPr lang="ru-RU" dirty="0" smtClean="0"/>
              <a:t>Модель организации проектной деятельности школьников и управление ее развитием</a:t>
            </a:r>
          </a:p>
          <a:p>
            <a:pPr algn="ctr"/>
            <a:r>
              <a:rPr lang="ru-RU" dirty="0" smtClean="0">
                <a:hlinkClick r:id="rId13"/>
              </a:rPr>
              <a:t>Материалы на сайте площадки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214392" y="461047"/>
            <a:ext cx="8784976" cy="1634490"/>
          </a:xfrm>
          <a:prstGeom prst="round2DiagRect">
            <a:avLst/>
          </a:prstGeom>
          <a:solidFill>
            <a:srgbClr val="FFFFFF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Гимназия №15</a:t>
            </a:r>
          </a:p>
          <a:p>
            <a:r>
              <a:rPr lang="ru-RU" dirty="0" smtClean="0"/>
              <a:t>Проектирование </a:t>
            </a:r>
            <a:r>
              <a:rPr lang="ru-RU" dirty="0"/>
              <a:t>и апробация </a:t>
            </a:r>
            <a:r>
              <a:rPr lang="ru-RU" dirty="0" err="1"/>
              <a:t>внутришкольного</a:t>
            </a:r>
            <a:r>
              <a:rPr lang="ru-RU" dirty="0"/>
              <a:t> мониторинга данных </a:t>
            </a:r>
            <a:r>
              <a:rPr lang="ru-RU" dirty="0" err="1"/>
              <a:t>метапредметных</a:t>
            </a:r>
            <a:r>
              <a:rPr lang="ru-RU" dirty="0"/>
              <a:t> образовательных достижений обучающихся основной школы средствами сетевого автоматизированного </a:t>
            </a:r>
            <a:r>
              <a:rPr lang="ru-RU" dirty="0" smtClean="0"/>
              <a:t>аудита</a:t>
            </a:r>
          </a:p>
          <a:p>
            <a:pPr algn="ctr"/>
            <a:r>
              <a:rPr lang="ru-RU" dirty="0" smtClean="0">
                <a:hlinkClick r:id="rId12"/>
              </a:rPr>
              <a:t>Материалы </a:t>
            </a:r>
            <a:r>
              <a:rPr lang="ru-RU" dirty="0">
                <a:hlinkClick r:id="rId12"/>
              </a:rPr>
              <a:t>на сайте площадки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14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5" grpId="0" animBg="1"/>
      <p:bldP spid="15" grpId="1" animBg="1"/>
      <p:bldP spid="5" grpId="0" animBg="1"/>
      <p:bldP spid="5" grpId="1" animBg="1"/>
      <p:bldP spid="11" grpId="1" animBg="1"/>
      <p:bldP spid="11" grpId="2" animBg="1"/>
      <p:bldP spid="11" grpId="3" animBg="1"/>
      <p:bldP spid="30" grpId="0" animBg="1"/>
      <p:bldP spid="30" grpId="1" animBg="1"/>
      <p:bldP spid="30" grpId="2" animBg="1"/>
      <p:bldP spid="30" grpId="3" animBg="1"/>
      <p:bldP spid="30" grpId="4" animBg="1"/>
      <p:bldP spid="31" grpId="0" animBg="1"/>
      <p:bldP spid="31" grpId="1" animBg="1"/>
      <p:bldP spid="31" grpId="2" animBg="1"/>
      <p:bldP spid="36" grpId="0" animBg="1"/>
      <p:bldP spid="36" grpId="1" animBg="1"/>
      <p:bldP spid="36" grpId="2" animBg="1"/>
      <p:bldP spid="39" grpId="0" animBg="1"/>
      <p:bldP spid="39" grpId="1" animBg="1"/>
      <p:bldP spid="39" grpId="2" animBg="1"/>
      <p:bldP spid="43" grpId="0" animBg="1"/>
      <p:bldP spid="43" grpId="1" animBg="1"/>
      <p:bldP spid="43" grpId="2" animBg="1"/>
      <p:bldP spid="45" grpId="0" animBg="1"/>
      <p:bldP spid="45" grpId="1" animBg="1"/>
      <p:bldP spid="45" grpId="2" animBg="1"/>
      <p:bldP spid="47" grpId="0" animBg="1"/>
      <p:bldP spid="47" grpId="1" animBg="1"/>
      <p:bldP spid="47" grpId="2" animBg="1"/>
      <p:bldP spid="49" grpId="0" animBg="1"/>
      <p:bldP spid="49" grpId="1" animBg="1"/>
      <p:bldP spid="49" grpId="2" animBg="1"/>
      <p:bldP spid="41" grpId="0" animBg="1"/>
      <p:bldP spid="41" grpId="2" animBg="1"/>
      <p:bldP spid="41" grpId="3" animBg="1"/>
      <p:bldP spid="14" grpId="0" animBg="1"/>
      <p:bldP spid="14" grpId="1" animBg="1"/>
      <p:bldP spid="14" grpId="2" animBg="1"/>
      <p:bldP spid="19" grpId="0" animBg="1"/>
      <p:bldP spid="19" grpId="1" animBg="1"/>
      <p:bldP spid="19" grpId="2" animBg="1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51" grpId="0" animBg="1"/>
      <p:bldP spid="51" grpId="1" animBg="1"/>
      <p:bldP spid="53" grpId="0" animBg="1"/>
      <p:bldP spid="53" grpId="1" animBg="1"/>
      <p:bldP spid="60" grpId="0" animBg="1"/>
      <p:bldP spid="60" grpId="1" animBg="1"/>
      <p:bldP spid="60" grpId="2" animBg="1"/>
      <p:bldP spid="63" grpId="0" animBg="1"/>
      <p:bldP spid="63" grpId="1" animBg="1"/>
      <p:bldP spid="63" grpId="2" animBg="1"/>
      <p:bldP spid="63" grpId="3" animBg="1"/>
      <p:bldP spid="67" grpId="0" animBg="1"/>
      <p:bldP spid="67" grpId="1" animBg="1"/>
      <p:bldP spid="67" grpId="2" animBg="1"/>
      <p:bldP spid="67" grpId="3" animBg="1"/>
      <p:bldP spid="69" grpId="0" animBg="1"/>
      <p:bldP spid="69" grpId="1" animBg="1"/>
      <p:bldP spid="69" grpId="2" animBg="1"/>
      <p:bldP spid="69" grpId="3" animBg="1"/>
      <p:bldP spid="70" grpId="0" animBg="1"/>
      <p:bldP spid="70" grpId="1" animBg="1"/>
      <p:bldP spid="70" grpId="2" animBg="1"/>
      <p:bldP spid="70" grpId="3" animBg="1"/>
      <p:bldP spid="70" grpId="4" animBg="1"/>
      <p:bldP spid="72" grpId="0" animBg="1"/>
      <p:bldP spid="72" grpId="1" animBg="1"/>
      <p:bldP spid="72" grpId="2" animBg="1"/>
      <p:bldP spid="72" grpId="3" animBg="1"/>
      <p:bldP spid="72" grpId="4" animBg="1"/>
      <p:bldP spid="13" grpId="0" animBg="1"/>
      <p:bldP spid="13" grpId="1" animBg="1"/>
      <p:bldP spid="13" grpId="2" animBg="1"/>
      <p:bldP spid="18" grpId="0" animBg="1"/>
      <p:bldP spid="18" grpId="1" animBg="1"/>
      <p:bldP spid="18" grpId="2" animBg="1"/>
      <p:bldP spid="74" grpId="0" animBg="1"/>
      <p:bldP spid="74" grpId="1" animBg="1"/>
      <p:bldP spid="77" grpId="0" animBg="1"/>
      <p:bldP spid="77" grpId="1" animBg="1"/>
      <p:bldP spid="77" grpId="2" animBg="1"/>
      <p:bldP spid="77" grpId="3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3988</TotalTime>
  <Words>672</Words>
  <Application>Microsoft Office PowerPoint</Application>
  <PresentationFormat>Экран (4:3)</PresentationFormat>
  <Paragraphs>95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Маруся</dc:creator>
  <cp:lastModifiedBy>User</cp:lastModifiedBy>
  <cp:revision>162</cp:revision>
  <dcterms:created xsi:type="dcterms:W3CDTF">2016-06-30T13:26:29Z</dcterms:created>
  <dcterms:modified xsi:type="dcterms:W3CDTF">2016-07-19T08:02:49Z</dcterms:modified>
</cp:coreProperties>
</file>