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F9"/>
    <a:srgbClr val="E7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0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6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21" indent="0" algn="ctr">
              <a:buNone/>
              <a:defRPr sz="3556"/>
            </a:lvl2pPr>
            <a:lvl3pPr marL="1625640" indent="0" algn="ctr">
              <a:buNone/>
              <a:defRPr sz="3202"/>
            </a:lvl3pPr>
            <a:lvl4pPr marL="2438461" indent="0" algn="ctr">
              <a:buNone/>
              <a:defRPr sz="2844"/>
            </a:lvl4pPr>
            <a:lvl5pPr marL="3251282" indent="0" algn="ctr">
              <a:buNone/>
              <a:defRPr sz="2844"/>
            </a:lvl5pPr>
            <a:lvl6pPr marL="4064102" indent="0" algn="ctr">
              <a:buNone/>
              <a:defRPr sz="2844"/>
            </a:lvl6pPr>
            <a:lvl7pPr marL="4876921" indent="0" algn="ctr">
              <a:buNone/>
              <a:defRPr sz="2844"/>
            </a:lvl7pPr>
            <a:lvl8pPr marL="5689742" indent="0" algn="ctr">
              <a:buNone/>
              <a:defRPr sz="2844"/>
            </a:lvl8pPr>
            <a:lvl9pPr marL="6502563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2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5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3"/>
            <a:ext cx="2228850" cy="211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3"/>
            <a:ext cx="2228850" cy="211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2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762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20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2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1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31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3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9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967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81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1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8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8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1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1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9" y="2279651"/>
            <a:ext cx="5915025" cy="3803649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9" y="6119287"/>
            <a:ext cx="5915025" cy="200025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21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40" indent="0">
              <a:buNone/>
              <a:defRPr sz="3202">
                <a:solidFill>
                  <a:schemeClr val="tx1">
                    <a:tint val="75000"/>
                  </a:schemeClr>
                </a:solidFill>
              </a:defRPr>
            </a:lvl3pPr>
            <a:lvl4pPr marL="24384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8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10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92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74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5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4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7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3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4" y="2241551"/>
            <a:ext cx="2901255" cy="1098549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21" indent="0">
              <a:buNone/>
              <a:defRPr sz="3556" b="1"/>
            </a:lvl2pPr>
            <a:lvl3pPr marL="1625640" indent="0">
              <a:buNone/>
              <a:defRPr sz="3202" b="1"/>
            </a:lvl3pPr>
            <a:lvl4pPr marL="2438461" indent="0">
              <a:buNone/>
              <a:defRPr sz="2844" b="1"/>
            </a:lvl4pPr>
            <a:lvl5pPr marL="3251282" indent="0">
              <a:buNone/>
              <a:defRPr sz="2844" b="1"/>
            </a:lvl5pPr>
            <a:lvl6pPr marL="4064102" indent="0">
              <a:buNone/>
              <a:defRPr sz="2844" b="1"/>
            </a:lvl6pPr>
            <a:lvl7pPr marL="4876921" indent="0">
              <a:buNone/>
              <a:defRPr sz="2844" b="1"/>
            </a:lvl7pPr>
            <a:lvl8pPr marL="5689742" indent="0">
              <a:buNone/>
              <a:defRPr sz="2844" b="1"/>
            </a:lvl8pPr>
            <a:lvl9pPr marL="6502563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4" y="3340102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6" y="2241551"/>
            <a:ext cx="2915543" cy="1098549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21" indent="0">
              <a:buNone/>
              <a:defRPr sz="3556" b="1"/>
            </a:lvl2pPr>
            <a:lvl3pPr marL="1625640" indent="0">
              <a:buNone/>
              <a:defRPr sz="3202" b="1"/>
            </a:lvl3pPr>
            <a:lvl4pPr marL="2438461" indent="0">
              <a:buNone/>
              <a:defRPr sz="2844" b="1"/>
            </a:lvl4pPr>
            <a:lvl5pPr marL="3251282" indent="0">
              <a:buNone/>
              <a:defRPr sz="2844" b="1"/>
            </a:lvl5pPr>
            <a:lvl6pPr marL="4064102" indent="0">
              <a:buNone/>
              <a:defRPr sz="2844" b="1"/>
            </a:lvl6pPr>
            <a:lvl7pPr marL="4876921" indent="0">
              <a:buNone/>
              <a:defRPr sz="2844" b="1"/>
            </a:lvl7pPr>
            <a:lvl8pPr marL="5689742" indent="0">
              <a:buNone/>
              <a:defRPr sz="2844" b="1"/>
            </a:lvl8pPr>
            <a:lvl9pPr marL="6502563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2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4" y="609600"/>
            <a:ext cx="2211883" cy="21336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6" y="1316567"/>
            <a:ext cx="3471863" cy="6498166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4" y="2743201"/>
            <a:ext cx="2211883" cy="5082117"/>
          </a:xfrm>
        </p:spPr>
        <p:txBody>
          <a:bodyPr/>
          <a:lstStyle>
            <a:lvl1pPr marL="0" indent="0">
              <a:buNone/>
              <a:defRPr sz="2844"/>
            </a:lvl1pPr>
            <a:lvl2pPr marL="812821" indent="0">
              <a:buNone/>
              <a:defRPr sz="2491"/>
            </a:lvl2pPr>
            <a:lvl3pPr marL="1625640" indent="0">
              <a:buNone/>
              <a:defRPr sz="2133"/>
            </a:lvl3pPr>
            <a:lvl4pPr marL="2438461" indent="0">
              <a:buNone/>
              <a:defRPr sz="1780"/>
            </a:lvl4pPr>
            <a:lvl5pPr marL="3251282" indent="0">
              <a:buNone/>
              <a:defRPr sz="1780"/>
            </a:lvl5pPr>
            <a:lvl6pPr marL="4064102" indent="0">
              <a:buNone/>
              <a:defRPr sz="1780"/>
            </a:lvl6pPr>
            <a:lvl7pPr marL="4876921" indent="0">
              <a:buNone/>
              <a:defRPr sz="1780"/>
            </a:lvl7pPr>
            <a:lvl8pPr marL="5689742" indent="0">
              <a:buNone/>
              <a:defRPr sz="1780"/>
            </a:lvl8pPr>
            <a:lvl9pPr marL="6502563" indent="0">
              <a:buNone/>
              <a:defRPr sz="17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4" y="609600"/>
            <a:ext cx="2211883" cy="21336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6" y="1316567"/>
            <a:ext cx="3471863" cy="6498166"/>
          </a:xfrm>
        </p:spPr>
        <p:txBody>
          <a:bodyPr/>
          <a:lstStyle>
            <a:lvl1pPr marL="0" indent="0">
              <a:buNone/>
              <a:defRPr sz="5689"/>
            </a:lvl1pPr>
            <a:lvl2pPr marL="812821" indent="0">
              <a:buNone/>
              <a:defRPr sz="4978"/>
            </a:lvl2pPr>
            <a:lvl3pPr marL="1625640" indent="0">
              <a:buNone/>
              <a:defRPr sz="4267"/>
            </a:lvl3pPr>
            <a:lvl4pPr marL="2438461" indent="0">
              <a:buNone/>
              <a:defRPr sz="3556"/>
            </a:lvl4pPr>
            <a:lvl5pPr marL="3251282" indent="0">
              <a:buNone/>
              <a:defRPr sz="3556"/>
            </a:lvl5pPr>
            <a:lvl6pPr marL="4064102" indent="0">
              <a:buNone/>
              <a:defRPr sz="3556"/>
            </a:lvl6pPr>
            <a:lvl7pPr marL="4876921" indent="0">
              <a:buNone/>
              <a:defRPr sz="3556"/>
            </a:lvl7pPr>
            <a:lvl8pPr marL="5689742" indent="0">
              <a:buNone/>
              <a:defRPr sz="3556"/>
            </a:lvl8pPr>
            <a:lvl9pPr marL="6502563" indent="0">
              <a:buNone/>
              <a:defRPr sz="35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4" y="2743201"/>
            <a:ext cx="2211883" cy="5082117"/>
          </a:xfrm>
        </p:spPr>
        <p:txBody>
          <a:bodyPr/>
          <a:lstStyle>
            <a:lvl1pPr marL="0" indent="0">
              <a:buNone/>
              <a:defRPr sz="2844"/>
            </a:lvl1pPr>
            <a:lvl2pPr marL="812821" indent="0">
              <a:buNone/>
              <a:defRPr sz="2491"/>
            </a:lvl2pPr>
            <a:lvl3pPr marL="1625640" indent="0">
              <a:buNone/>
              <a:defRPr sz="2133"/>
            </a:lvl3pPr>
            <a:lvl4pPr marL="2438461" indent="0">
              <a:buNone/>
              <a:defRPr sz="1780"/>
            </a:lvl4pPr>
            <a:lvl5pPr marL="3251282" indent="0">
              <a:buNone/>
              <a:defRPr sz="1780"/>
            </a:lvl5pPr>
            <a:lvl6pPr marL="4064102" indent="0">
              <a:buNone/>
              <a:defRPr sz="1780"/>
            </a:lvl6pPr>
            <a:lvl7pPr marL="4876921" indent="0">
              <a:buNone/>
              <a:defRPr sz="1780"/>
            </a:lvl7pPr>
            <a:lvl8pPr marL="5689742" indent="0">
              <a:buNone/>
              <a:defRPr sz="1780"/>
            </a:lvl8pPr>
            <a:lvl9pPr marL="6502563" indent="0">
              <a:buNone/>
              <a:defRPr sz="17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91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91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5BCD-B4F8-4DB0-9BD4-FD2544275F3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6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0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2564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12" indent="-406412" algn="l" defTabSz="1625640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52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73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694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5pPr>
      <a:lvl6pPr marL="4470513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6pPr>
      <a:lvl7pPr marL="5283334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7pPr>
      <a:lvl8pPr marL="6096154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8pPr>
      <a:lvl9pPr marL="6908973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1pPr>
      <a:lvl2pPr marL="812821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2pPr>
      <a:lvl3pPr marL="1625640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3pPr>
      <a:lvl4pPr marL="2438461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4pPr>
      <a:lvl5pPr marL="3251282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5pPr>
      <a:lvl6pPr marL="4064102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6pPr>
      <a:lvl7pPr marL="4876921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7pPr>
      <a:lvl8pPr marL="5689742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3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3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02.10.2018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4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МАТЕМАТИКЕ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333953"/>
            <a:ext cx="4691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математике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модулей: «Алгебра» и «Геометрия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части, соответствующие проверке на базовом и повышенном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уровнях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107205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90059"/>
              </p:ext>
            </p:extLst>
          </p:nvPr>
        </p:nvGraphicFramePr>
        <p:xfrm>
          <a:off x="302200" y="3330343"/>
          <a:ext cx="6283752" cy="4150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5795"/>
                <a:gridCol w="2502569"/>
                <a:gridCol w="1022684"/>
                <a:gridCol w="1792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 в виде одной цифры, которая соответствует номеру правильного ответа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 в виде числа, последовательности цифр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7766016"/>
            <a:ext cx="6609900" cy="10785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«Алгебра» содержит 17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заданий:</a:t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1 — 14 заданий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2 — 3 задания.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«Геометрия» содержит 9 заданий: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1 — 6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заданий; 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2 — 3 задания.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5" y="1330839"/>
            <a:ext cx="1520336" cy="15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ФИЗИКЕ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7595672"/>
            <a:ext cx="6609900" cy="1266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в каждой аудитории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присутствовать специалист,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проведет перед экзаменом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инструктаж по технике безопасности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будет следить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соблюдением правил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безопасного </a:t>
            </a:r>
            <a:r>
              <a:rPr lang="ru-RU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 </a:t>
            </a:r>
            <a:endParaRPr lang="ru-RU" sz="14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лабораторным оборудованием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73549"/>
              </p:ext>
            </p:extLst>
          </p:nvPr>
        </p:nvGraphicFramePr>
        <p:xfrm>
          <a:off x="302200" y="3212433"/>
          <a:ext cx="6283752" cy="41650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0136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1994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кратким ответом в виде цифры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8623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 в виде набора цифр или числа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199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133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67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02815" y="1273441"/>
            <a:ext cx="4992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физике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частей, различающихся формой и уровнем сложности, одно из заданий части 2 представляет собой лабораторную работу с использованием лабораторного оборудования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6296" r="7037" b="24074"/>
          <a:stretch/>
        </p:blipFill>
        <p:spPr>
          <a:xfrm>
            <a:off x="69563" y="1407445"/>
            <a:ext cx="1802815" cy="14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ХИМИИ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7411453"/>
            <a:ext cx="6609900" cy="14263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из заданий части 2 предусматривает выполнение «мысленного эксперимента».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задание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ориентировано на проверку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умений: планировать проведение эксперимента на основе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предложенных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веществ; описывать признаки протекания химических реакций,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осуществить; составлять молекулярное и сокращенное ионное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</a:t>
            </a:r>
            <a:r>
              <a:rPr lang="ru-RU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этих </a:t>
            </a:r>
            <a:r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реакций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45854"/>
              </p:ext>
            </p:extLst>
          </p:nvPr>
        </p:nvGraphicFramePr>
        <p:xfrm>
          <a:off x="302200" y="3278456"/>
          <a:ext cx="6283752" cy="39393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0136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19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кратким ответом (базового уровня сложности)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8623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 (повышенного уровня сложности)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133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 (высокого уровня сложности)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567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311" y="1306452"/>
            <a:ext cx="4691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обществознанию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 в части 1 содержатся задания с кратким ответом, в части 2 –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высокого уровня сложности с развернутым ответом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6" y="1306452"/>
            <a:ext cx="2031926" cy="15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534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РУССКОМУ ЯЗЫКУ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387766"/>
            <a:ext cx="469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русскому языку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трёх частей и включает в себя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заданий, различающихся формой и уровнем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62601"/>
              </p:ext>
            </p:extLst>
          </p:nvPr>
        </p:nvGraphicFramePr>
        <p:xfrm>
          <a:off x="324299" y="3210445"/>
          <a:ext cx="6283752" cy="439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5795"/>
                <a:gridCol w="2502569"/>
                <a:gridCol w="1022684"/>
                <a:gridCol w="1792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(краткое изложение)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(запись одного правильного ответа из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предложенного перечня ответов и запись самостоятельно сформулированного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краткого ответа)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(сочинение)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39*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8001001"/>
            <a:ext cx="6609900" cy="814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10 баллов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добавляется за практическую грамотность и фактическую точность речи при выполнении заданий с развернутым ответом (1 и 3 части)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575">
            <a:off x="563879" y="1601438"/>
            <a:ext cx="1203871" cy="12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253707"/>
            <a:ext cx="5458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  <a:br>
              <a:rPr lang="ru-RU" sz="32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ИНОСТРАННЫМ ЯЗЫКАМ</a:t>
            </a:r>
            <a:endParaRPr lang="ru-RU" sz="32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387766"/>
            <a:ext cx="4691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иностранному языку содержит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письменную и устную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части,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письменная часть, в свою очередь, включает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себя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аудированию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чтению, письменной речи, а также задания на контроль лексико-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рамматических навыков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49350"/>
              </p:ext>
            </p:extLst>
          </p:nvPr>
        </p:nvGraphicFramePr>
        <p:xfrm>
          <a:off x="273462" y="3999152"/>
          <a:ext cx="6283752" cy="38265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42379"/>
                <a:gridCol w="2025985"/>
                <a:gridCol w="1022684"/>
                <a:gridCol w="1792704"/>
              </a:tblGrid>
              <a:tr h="8324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Аудирование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8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Грамматика и лексика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Устная часть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(говорение)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1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10388" y="8045199"/>
            <a:ext cx="6609900" cy="814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Языковая сложность текстов для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аудирования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чтения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заявленному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уровню сложности экзаменационной работы (А2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общеевропейской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шкале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0404" r="9068" b="9069"/>
          <a:stretch/>
        </p:blipFill>
        <p:spPr>
          <a:xfrm>
            <a:off x="381001" y="1706880"/>
            <a:ext cx="1490636" cy="15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ЛИТЕРАТУРЕ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273441"/>
            <a:ext cx="4691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литературе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1 предполагается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художественного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2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даются темы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сочинений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4" y="1669797"/>
            <a:ext cx="1869132" cy="109607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49673"/>
              </p:ext>
            </p:extLst>
          </p:nvPr>
        </p:nvGraphicFramePr>
        <p:xfrm>
          <a:off x="302200" y="3414748"/>
          <a:ext cx="6283752" cy="439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(выбор из двух вариантов)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 в объеме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 предложений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Сопоставительного характера с развернутым ответом в объеме 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 предложений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(выбор из четырех заданий)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 (сочинение в объеме не менее 200 слов)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8001001"/>
            <a:ext cx="6609900" cy="814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работе по литературе 10 заданий, из них от экзаменуемого требуется выполнить четыре задания: </a:t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из части 1 и одно из части 2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БИОЛОГИИ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273441"/>
            <a:ext cx="469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биологии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1 содержатся задания с кратким ответом,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2 – с развернутым ответом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31472"/>
              </p:ext>
            </p:extLst>
          </p:nvPr>
        </p:nvGraphicFramePr>
        <p:xfrm>
          <a:off x="302200" y="3301725"/>
          <a:ext cx="6283752" cy="28543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095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37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10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37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6695925"/>
            <a:ext cx="6609900" cy="14884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экзаменационных материалах высока доля заданий по разделу «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здоровье», поскольку именно в нем рассматриваются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сохранения и укрепления физического 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психического здоровья человека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2" y="1226390"/>
            <a:ext cx="1670449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ГЕОГРАФИИ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273441"/>
            <a:ext cx="4691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географии содержит задания по пяти разделам, в которых  27 заданий с записью краткого ответа и 3 задания с развёрнутым ответом (полный и обоснованный ответ на поставленный вопрос)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41953"/>
              </p:ext>
            </p:extLst>
          </p:nvPr>
        </p:nvGraphicFramePr>
        <p:xfrm>
          <a:off x="266758" y="3756465"/>
          <a:ext cx="6354636" cy="39974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73379"/>
                <a:gridCol w="1010652"/>
                <a:gridCol w="1770605"/>
              </a:tblGrid>
              <a:tr h="1095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376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Источники географической информации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21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Природа Земли и человек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21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Материки, океаны, народы и страны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21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Природопользование и геоэкология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21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География России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937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7863172"/>
            <a:ext cx="6609900" cy="10969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экзаменационных материалах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используются задания базового (17 заданий), повышенного (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заданий) и высокого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задания) уровней сложности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15" y="1485394"/>
            <a:ext cx="1566808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ИНФОРМАТИКЕ И ИКТ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6821904"/>
            <a:ext cx="6609900" cy="1554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части 2 подразумевают практическую работу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компьютером с использованием специального программного обеспечения. Эти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направлены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проверку практических навыков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информацией в текстовой и табличной формах, а также на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реализовать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сложный алгоритм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62535"/>
              </p:ext>
            </p:extLst>
          </p:nvPr>
        </p:nvGraphicFramePr>
        <p:xfrm>
          <a:off x="302200" y="3301725"/>
          <a:ext cx="6283752" cy="3207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231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6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311" y="1273441"/>
            <a:ext cx="4691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информатике и ИКТ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 в части 1 содержатся задания базового и повышенного уровней сложности, в части 2 – высокого уровня сложности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" y="1273441"/>
            <a:ext cx="1988539" cy="17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6821904"/>
            <a:ext cx="6609900" cy="1554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экзаменационной работе представлены задания, ориентированные на проверку знаний по истории России с включением элементов всеобщей истории (темы по истории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международных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 и внешней политики России, по истории войн;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истории экономики 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6422"/>
              </p:ext>
            </p:extLst>
          </p:nvPr>
        </p:nvGraphicFramePr>
        <p:xfrm>
          <a:off x="302200" y="3301725"/>
          <a:ext cx="6283752" cy="3207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231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6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7311" y="1357690"/>
            <a:ext cx="469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1 содержатся задания с кратким ответом,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2 – с развернутым ответом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0" y="1473262"/>
            <a:ext cx="1953433" cy="1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5034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ОБЩЕСТВОЗНАНИЮ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6906153"/>
            <a:ext cx="6609900" cy="1266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число заданий с развернутым ответом (часть 2 работы) входит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шесть заданий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связанных с анализом предложенного текстового фрагмента,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освещающего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определенную сторону социальной действительности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83063"/>
              </p:ext>
            </p:extLst>
          </p:nvPr>
        </p:nvGraphicFramePr>
        <p:xfrm>
          <a:off x="302200" y="3301725"/>
          <a:ext cx="6283752" cy="3207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231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6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7311" y="1399277"/>
            <a:ext cx="469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обществознанию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 в части 1 содержатся задания с кратким ответом,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2 – с развернутым ответом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7" t="83480" r="18139" b="5483"/>
          <a:stretch/>
        </p:blipFill>
        <p:spPr>
          <a:xfrm>
            <a:off x="243751" y="2594203"/>
            <a:ext cx="1813560" cy="278153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2" y="1454152"/>
            <a:ext cx="137171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1001</Words>
  <Application>Microsoft Office PowerPoint</Application>
  <PresentationFormat>Экран (4:3)</PresentationFormat>
  <Paragraphs>253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Wingdings 2</vt:lpstr>
      <vt:lpstr>Тема Office</vt:lpstr>
      <vt:lpstr>1_Бумажная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Q16</dc:creator>
  <cp:lastModifiedBy>Q16</cp:lastModifiedBy>
  <cp:revision>29</cp:revision>
  <cp:lastPrinted>2018-09-20T10:44:40Z</cp:lastPrinted>
  <dcterms:created xsi:type="dcterms:W3CDTF">2018-09-12T09:36:44Z</dcterms:created>
  <dcterms:modified xsi:type="dcterms:W3CDTF">2018-10-02T11:43:01Z</dcterms:modified>
</cp:coreProperties>
</file>