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75" r:id="rId6"/>
    <p:sldId id="265" r:id="rId7"/>
    <p:sldId id="273" r:id="rId8"/>
    <p:sldId id="267" r:id="rId9"/>
    <p:sldId id="276" r:id="rId10"/>
    <p:sldId id="263" r:id="rId11"/>
    <p:sldId id="277" r:id="rId12"/>
    <p:sldId id="278" r:id="rId13"/>
    <p:sldId id="268" r:id="rId14"/>
  </p:sldIdLst>
  <p:sldSz cx="12192000" cy="6858000"/>
  <p:notesSz cx="6889750" cy="100218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A9A8E"/>
    <a:srgbClr val="5C5858"/>
    <a:srgbClr val="474343"/>
    <a:srgbClr val="827C7C"/>
    <a:srgbClr val="C1D1D0"/>
    <a:srgbClr val="5E787C"/>
    <a:srgbClr val="FF9900"/>
    <a:srgbClr val="24D2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12" autoAdjust="0"/>
    <p:restoredTop sz="98349" autoAdjust="0"/>
  </p:normalViewPr>
  <p:slideViewPr>
    <p:cSldViewPr snapToGrid="0">
      <p:cViewPr varScale="1">
        <p:scale>
          <a:sx n="95" d="100"/>
          <a:sy n="95" d="100"/>
        </p:scale>
        <p:origin x="-1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7966-27B7-4BD2-8B86-701E09BE18FE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E9A1-5DC2-4020-BC0F-555426771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B42F-D13D-4DC6-B550-75F18ACC3303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D24C-700A-418F-8E98-D1ABF6165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BF81-EE6A-4D87-BD46-D1D6B015EF13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CB67-8FD4-46BC-9526-F9B865C51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14C6-4672-408D-BD46-7BD80559B79E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7152-6195-4C7B-BC28-23A9416C9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9880-7293-4525-9B53-730983DDF82F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176B8-0F38-46B5-82CF-07733F3DB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018C-820E-4238-B52C-E8B7ACECACA4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3515-0EBF-40DE-AC41-DCC487F39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64F1-1240-4666-B7F7-70063ED5A3F9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318F-668A-4225-A3C8-75CA74315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173AD-2B0C-4AF9-A26A-ABD299239D4F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C517-C009-4073-8E59-7C6524B4E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83DE-27FC-4492-BCEC-662A8A5EE5E5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CF7F-B374-4401-9465-78453012E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B002-5773-4B07-8B3D-0F9793A65F6A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0C47-B6F0-465F-94CF-1B19CD2A1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4611-DA80-4EFC-BDD4-0372B63E205F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C181E-7193-42B4-8629-47CB99F8A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C75BDF-445D-479A-9049-C6963A300597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B77840-88C3-45B6-9349-317582FD1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47063" y="5727700"/>
            <a:ext cx="394493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1A9A8E"/>
              </a:buClr>
              <a:buSzPct val="200000"/>
              <a:defRPr/>
            </a:pPr>
            <a:r>
              <a:rPr lang="ru-RU" dirty="0">
                <a:latin typeface="+mn-lt"/>
                <a:cs typeface="Times New Roman" panose="02020603050405020304" pitchFamily="18" charset="0"/>
              </a:rPr>
              <a:t>Руководитель ГКУ КК Центра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Times New Roman" panose="02020603050405020304" pitchFamily="18" charset="0"/>
              </a:rPr>
              <a:t>оценки качества образования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1A9A8E"/>
              </a:buClr>
              <a:buSzPct val="200000"/>
              <a:defRPr/>
            </a:pPr>
            <a:r>
              <a:rPr lang="ru-RU" b="1" dirty="0">
                <a:latin typeface="+mn-lt"/>
                <a:cs typeface="Times New Roman" panose="02020603050405020304" pitchFamily="18" charset="0"/>
              </a:rPr>
              <a:t>Игорь </a:t>
            </a:r>
            <a:r>
              <a:rPr lang="ru-RU" b="1" dirty="0" err="1">
                <a:latin typeface="+mn-lt"/>
                <a:cs typeface="Times New Roman" panose="02020603050405020304" pitchFamily="18" charset="0"/>
              </a:rPr>
              <a:t>Рифкатович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+mn-lt"/>
                <a:cs typeface="Times New Roman" panose="02020603050405020304" pitchFamily="18" charset="0"/>
              </a:rPr>
              <a:t>Карамов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663" y="2279650"/>
            <a:ext cx="11844337" cy="1900238"/>
          </a:xfrm>
          <a:prstGeom prst="rect">
            <a:avLst/>
          </a:prstGeom>
          <a:gradFill flip="none" rotWithShape="1">
            <a:gsLst>
              <a:gs pos="0">
                <a:srgbClr val="1A9A8E">
                  <a:shade val="30000"/>
                  <a:satMod val="115000"/>
                </a:srgbClr>
              </a:gs>
              <a:gs pos="50000">
                <a:srgbClr val="1A9A8E">
                  <a:shade val="67500"/>
                  <a:satMod val="115000"/>
                </a:srgbClr>
              </a:gs>
              <a:gs pos="100000">
                <a:srgbClr val="1A9A8E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cs typeface="Arial" charset="0"/>
              </a:rPr>
              <a:t>Об организации и проведении независимой оценки качества условий осуществления образовательной деятельности, осуществляемой муниципальными образовательными организациями, Краснодарского края</a:t>
            </a:r>
            <a:endParaRPr lang="ru-RU" sz="3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25241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Рисунок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18713" y="341313"/>
            <a:ext cx="20764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2486025" y="4175125"/>
            <a:ext cx="7215188" cy="3190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Центр оценки качества образования Краснодарского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cs typeface="Arial" charset="0"/>
              </a:rPr>
              <a:t>Результаты НОКО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2532" name="Text Box 12"/>
          <p:cNvSpPr txBox="1">
            <a:spLocks noChangeArrowheads="1"/>
          </p:cNvSpPr>
          <p:nvPr/>
        </p:nvSpPr>
        <p:spPr bwMode="auto">
          <a:xfrm>
            <a:off x="6816725" y="2266950"/>
            <a:ext cx="4654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endParaRPr lang="ru-RU" sz="1600"/>
          </a:p>
        </p:txBody>
      </p:sp>
      <p:sp>
        <p:nvSpPr>
          <p:cNvPr id="22533" name="AutoShape 14"/>
          <p:cNvSpPr>
            <a:spLocks noChangeArrowheads="1"/>
          </p:cNvSpPr>
          <p:nvPr/>
        </p:nvSpPr>
        <p:spPr bwMode="auto">
          <a:xfrm>
            <a:off x="625475" y="4276725"/>
            <a:ext cx="10931525" cy="2043113"/>
          </a:xfrm>
          <a:prstGeom prst="roundRect">
            <a:avLst>
              <a:gd name="adj" fmla="val 16667"/>
            </a:avLst>
          </a:prstGeom>
          <a:solidFill>
            <a:srgbClr val="B5D5D1"/>
          </a:solidFill>
          <a:ln w="28575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996950" y="4359275"/>
            <a:ext cx="104933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Результаты независимой оценки качества условий осуществления образовательной деятельности организациями будут учитываться при оценке эффективности деятельности руководителя как федерального органа исполнительной власти, осуществляющего функции по выработке государственной политики и нормативно-правовому регулированию в сфере образования, высших должностных лиц (руководителей высших исполнительных органов государственной власти) субъектов Российской Федерации, так и руководителей органов исполнительной власти субъектов Российской Федерации, руководителей органов местного самоуправления муниципальных районов и городских округов</a:t>
            </a:r>
          </a:p>
        </p:txBody>
      </p:sp>
      <p:sp>
        <p:nvSpPr>
          <p:cNvPr id="22535" name="AutoShape 15"/>
          <p:cNvSpPr>
            <a:spLocks noChangeArrowheads="1"/>
          </p:cNvSpPr>
          <p:nvPr/>
        </p:nvSpPr>
        <p:spPr bwMode="auto">
          <a:xfrm>
            <a:off x="2643188" y="1525588"/>
            <a:ext cx="6027737" cy="53498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  <a:p>
            <a:pPr algn="ctr"/>
            <a:r>
              <a:rPr lang="ru-RU" b="1"/>
              <a:t>Рейтинг по результатам НОКО</a:t>
            </a:r>
          </a:p>
          <a:p>
            <a:pPr algn="ctr"/>
            <a:endParaRPr lang="ru-RU" b="1"/>
          </a:p>
        </p:txBody>
      </p:sp>
      <p:sp>
        <p:nvSpPr>
          <p:cNvPr id="22536" name="AutoShape 16"/>
          <p:cNvSpPr>
            <a:spLocks noChangeArrowheads="1"/>
          </p:cNvSpPr>
          <p:nvPr/>
        </p:nvSpPr>
        <p:spPr bwMode="auto">
          <a:xfrm>
            <a:off x="1116013" y="2581275"/>
            <a:ext cx="3282950" cy="12700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600"/>
          </a:p>
          <a:p>
            <a:pPr algn="ctr"/>
            <a:r>
              <a:rPr lang="ru-RU" sz="1600"/>
              <a:t>В 2016 году Краснодарский край занял </a:t>
            </a:r>
            <a:r>
              <a:rPr lang="ru-RU" b="1" i="1"/>
              <a:t>64-е</a:t>
            </a:r>
            <a:r>
              <a:rPr lang="ru-RU" sz="1600"/>
              <a:t> рейтинговое место в Российской Федерации</a:t>
            </a:r>
          </a:p>
          <a:p>
            <a:pPr algn="ctr"/>
            <a:endParaRPr lang="ru-RU"/>
          </a:p>
        </p:txBody>
      </p:sp>
      <p:sp>
        <p:nvSpPr>
          <p:cNvPr id="22537" name="AutoShape 17"/>
          <p:cNvSpPr>
            <a:spLocks noChangeArrowheads="1"/>
          </p:cNvSpPr>
          <p:nvPr/>
        </p:nvSpPr>
        <p:spPr bwMode="auto">
          <a:xfrm>
            <a:off x="7373938" y="2543175"/>
            <a:ext cx="3036887" cy="12747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В 2017 году Краснодарский край занял </a:t>
            </a:r>
            <a:r>
              <a:rPr lang="ru-RU" b="1" i="1"/>
              <a:t>38-е</a:t>
            </a:r>
            <a:r>
              <a:rPr lang="ru-RU"/>
              <a:t> </a:t>
            </a:r>
            <a:r>
              <a:rPr lang="ru-RU" sz="1600"/>
              <a:t>рейтинговое место в Российской Федерации</a:t>
            </a:r>
          </a:p>
        </p:txBody>
      </p:sp>
      <p:sp>
        <p:nvSpPr>
          <p:cNvPr id="22538" name="AutoShape 18"/>
          <p:cNvSpPr>
            <a:spLocks noChangeArrowheads="1"/>
          </p:cNvSpPr>
          <p:nvPr/>
        </p:nvSpPr>
        <p:spPr bwMode="auto">
          <a:xfrm>
            <a:off x="3275013" y="2079625"/>
            <a:ext cx="88900" cy="503238"/>
          </a:xfrm>
          <a:prstGeom prst="downArrow">
            <a:avLst>
              <a:gd name="adj1" fmla="val 50000"/>
              <a:gd name="adj2" fmla="val 141518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9"/>
          <p:cNvSpPr>
            <a:spLocks noChangeArrowheads="1"/>
          </p:cNvSpPr>
          <p:nvPr/>
        </p:nvSpPr>
        <p:spPr bwMode="auto">
          <a:xfrm>
            <a:off x="8118475" y="2049463"/>
            <a:ext cx="90488" cy="482600"/>
          </a:xfrm>
          <a:prstGeom prst="downArrow">
            <a:avLst>
              <a:gd name="adj1" fmla="val 50000"/>
              <a:gd name="adj2" fmla="val 133333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5775" y="0"/>
            <a:ext cx="11706225" cy="8810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latin typeface="Arial" charset="0"/>
                <a:cs typeface="Arial" charset="0"/>
              </a:rPr>
              <a:t>Результаты </a:t>
            </a:r>
            <a:r>
              <a:rPr lang="ru-RU" sz="3200" b="1">
                <a:solidFill>
                  <a:schemeClr val="bg1"/>
                </a:solidFill>
                <a:cs typeface="Arial" charset="0"/>
              </a:rPr>
              <a:t>НОКО-</a:t>
            </a:r>
            <a:r>
              <a:rPr lang="ru-RU" sz="2800" b="1">
                <a:solidFill>
                  <a:schemeClr val="bg1"/>
                </a:solidFill>
                <a:latin typeface="Arial" charset="0"/>
                <a:cs typeface="Arial" charset="0"/>
              </a:rPr>
              <a:t>2017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3556" name="Oval 11"/>
          <p:cNvSpPr>
            <a:spLocks noChangeArrowheads="1"/>
          </p:cNvSpPr>
          <p:nvPr/>
        </p:nvSpPr>
        <p:spPr bwMode="auto">
          <a:xfrm>
            <a:off x="1098550" y="1227138"/>
            <a:ext cx="9925050" cy="83661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557" name="Text Box 12"/>
          <p:cNvSpPr txBox="1">
            <a:spLocks noChangeArrowheads="1"/>
          </p:cNvSpPr>
          <p:nvPr/>
        </p:nvSpPr>
        <p:spPr bwMode="auto">
          <a:xfrm>
            <a:off x="1433513" y="1403350"/>
            <a:ext cx="9720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Муниципалитеты, не разместившие результаты НОКО в 2017 году на </a:t>
            </a:r>
            <a:r>
              <a:rPr lang="en-US" b="1"/>
              <a:t>bus.gov.ru</a:t>
            </a:r>
            <a:r>
              <a:rPr lang="ru-RU" b="1"/>
              <a:t>:</a:t>
            </a:r>
          </a:p>
        </p:txBody>
      </p:sp>
      <p:sp>
        <p:nvSpPr>
          <p:cNvPr id="23558" name="AutoShape 16"/>
          <p:cNvSpPr>
            <a:spLocks noChangeArrowheads="1"/>
          </p:cNvSpPr>
          <p:nvPr/>
        </p:nvSpPr>
        <p:spPr bwMode="auto">
          <a:xfrm>
            <a:off x="600075" y="2393950"/>
            <a:ext cx="2011363" cy="730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600"/>
          </a:p>
        </p:txBody>
      </p:sp>
      <p:sp>
        <p:nvSpPr>
          <p:cNvPr id="23559" name="AutoShape 19"/>
          <p:cNvSpPr>
            <a:spLocks noChangeArrowheads="1"/>
          </p:cNvSpPr>
          <p:nvPr/>
        </p:nvSpPr>
        <p:spPr bwMode="auto">
          <a:xfrm>
            <a:off x="2851150" y="2870200"/>
            <a:ext cx="1931988" cy="7254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600"/>
          </a:p>
        </p:txBody>
      </p:sp>
      <p:sp>
        <p:nvSpPr>
          <p:cNvPr id="23561" name="AutoShape 25"/>
          <p:cNvSpPr>
            <a:spLocks noChangeArrowheads="1"/>
          </p:cNvSpPr>
          <p:nvPr/>
        </p:nvSpPr>
        <p:spPr bwMode="auto">
          <a:xfrm>
            <a:off x="4989513" y="3498850"/>
            <a:ext cx="1955800" cy="6969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</p:txBody>
      </p:sp>
      <p:sp>
        <p:nvSpPr>
          <p:cNvPr id="23562" name="AutoShape 28"/>
          <p:cNvSpPr>
            <a:spLocks noChangeArrowheads="1"/>
          </p:cNvSpPr>
          <p:nvPr/>
        </p:nvSpPr>
        <p:spPr bwMode="auto">
          <a:xfrm>
            <a:off x="7154863" y="4164013"/>
            <a:ext cx="1949450" cy="695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600"/>
          </a:p>
        </p:txBody>
      </p:sp>
      <p:sp>
        <p:nvSpPr>
          <p:cNvPr id="23563" name="AutoShape 30"/>
          <p:cNvSpPr>
            <a:spLocks noChangeArrowheads="1"/>
          </p:cNvSpPr>
          <p:nvPr/>
        </p:nvSpPr>
        <p:spPr bwMode="auto">
          <a:xfrm>
            <a:off x="9383713" y="4757738"/>
            <a:ext cx="1973262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Усть-Лабинский</a:t>
            </a:r>
          </a:p>
          <a:p>
            <a:pPr algn="ctr"/>
            <a:r>
              <a:rPr lang="ru-RU"/>
              <a:t>район</a:t>
            </a:r>
          </a:p>
        </p:txBody>
      </p:sp>
      <p:sp>
        <p:nvSpPr>
          <p:cNvPr id="23564" name="Text Box 17"/>
          <p:cNvSpPr txBox="1">
            <a:spLocks noChangeArrowheads="1"/>
          </p:cNvSpPr>
          <p:nvPr/>
        </p:nvSpPr>
        <p:spPr bwMode="auto">
          <a:xfrm>
            <a:off x="1020763" y="2425700"/>
            <a:ext cx="1252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Абинский </a:t>
            </a:r>
          </a:p>
          <a:p>
            <a:pPr algn="ctr"/>
            <a:r>
              <a:rPr lang="ru-RU"/>
              <a:t>район</a:t>
            </a:r>
          </a:p>
        </p:txBody>
      </p:sp>
      <p:sp>
        <p:nvSpPr>
          <p:cNvPr id="23565" name="Text Box 18"/>
          <p:cNvSpPr txBox="1">
            <a:spLocks noChangeArrowheads="1"/>
          </p:cNvSpPr>
          <p:nvPr/>
        </p:nvSpPr>
        <p:spPr bwMode="auto">
          <a:xfrm>
            <a:off x="2905125" y="2871788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Выселковский</a:t>
            </a:r>
          </a:p>
          <a:p>
            <a:pPr algn="ctr"/>
            <a:r>
              <a:rPr lang="ru-RU"/>
              <a:t>район</a:t>
            </a:r>
          </a:p>
        </p:txBody>
      </p:sp>
      <p:sp>
        <p:nvSpPr>
          <p:cNvPr id="23566" name="Text Box 19"/>
          <p:cNvSpPr txBox="1">
            <a:spLocks noChangeArrowheads="1"/>
          </p:cNvSpPr>
          <p:nvPr/>
        </p:nvSpPr>
        <p:spPr bwMode="auto">
          <a:xfrm>
            <a:off x="5045075" y="3463925"/>
            <a:ext cx="1863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Кореновский</a:t>
            </a:r>
          </a:p>
          <a:p>
            <a:pPr algn="ctr"/>
            <a:r>
              <a:rPr lang="ru-RU"/>
              <a:t>район</a:t>
            </a:r>
          </a:p>
        </p:txBody>
      </p: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7248525" y="4144963"/>
            <a:ext cx="1819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Крыловский</a:t>
            </a:r>
          </a:p>
          <a:p>
            <a:pPr algn="ctr"/>
            <a:r>
              <a:rPr lang="ru-RU"/>
              <a:t>район</a:t>
            </a:r>
          </a:p>
        </p:txBody>
      </p:sp>
      <p:sp>
        <p:nvSpPr>
          <p:cNvPr id="23568" name="AutoShape 21"/>
          <p:cNvSpPr>
            <a:spLocks noChangeArrowheads="1"/>
          </p:cNvSpPr>
          <p:nvPr/>
        </p:nvSpPr>
        <p:spPr bwMode="auto">
          <a:xfrm>
            <a:off x="1560513" y="1828800"/>
            <a:ext cx="88900" cy="546100"/>
          </a:xfrm>
          <a:prstGeom prst="downArrow">
            <a:avLst>
              <a:gd name="adj1" fmla="val 50000"/>
              <a:gd name="adj2" fmla="val 153571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9" name="AutoShape 22"/>
          <p:cNvSpPr>
            <a:spLocks noChangeArrowheads="1"/>
          </p:cNvSpPr>
          <p:nvPr/>
        </p:nvSpPr>
        <p:spPr bwMode="auto">
          <a:xfrm>
            <a:off x="3721100" y="2028825"/>
            <a:ext cx="88900" cy="854075"/>
          </a:xfrm>
          <a:prstGeom prst="downArrow">
            <a:avLst>
              <a:gd name="adj1" fmla="val 50000"/>
              <a:gd name="adj2" fmla="val 240179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1" name="AutoShape 24"/>
          <p:cNvSpPr>
            <a:spLocks noChangeArrowheads="1"/>
          </p:cNvSpPr>
          <p:nvPr/>
        </p:nvSpPr>
        <p:spPr bwMode="auto">
          <a:xfrm>
            <a:off x="5864225" y="2108200"/>
            <a:ext cx="88900" cy="1377950"/>
          </a:xfrm>
          <a:prstGeom prst="downArrow">
            <a:avLst>
              <a:gd name="adj1" fmla="val 50000"/>
              <a:gd name="adj2" fmla="val 387500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2" name="AutoShape 25"/>
          <p:cNvSpPr>
            <a:spLocks noChangeArrowheads="1"/>
          </p:cNvSpPr>
          <p:nvPr/>
        </p:nvSpPr>
        <p:spPr bwMode="auto">
          <a:xfrm>
            <a:off x="8054975" y="2038350"/>
            <a:ext cx="88900" cy="2073275"/>
          </a:xfrm>
          <a:prstGeom prst="downArrow">
            <a:avLst>
              <a:gd name="adj1" fmla="val 50000"/>
              <a:gd name="adj2" fmla="val 583036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3" name="AutoShape 27"/>
          <p:cNvSpPr>
            <a:spLocks noChangeArrowheads="1"/>
          </p:cNvSpPr>
          <p:nvPr/>
        </p:nvSpPr>
        <p:spPr bwMode="auto">
          <a:xfrm>
            <a:off x="10287000" y="1879600"/>
            <a:ext cx="119063" cy="2871788"/>
          </a:xfrm>
          <a:prstGeom prst="downArrow">
            <a:avLst>
              <a:gd name="adj1" fmla="val 50000"/>
              <a:gd name="adj2" fmla="val 602998"/>
            </a:avLst>
          </a:prstGeom>
          <a:solidFill>
            <a:srgbClr val="1A9A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5775" y="0"/>
            <a:ext cx="11706225" cy="8810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latin typeface="Arial" charset="0"/>
                <a:cs typeface="Arial" charset="0"/>
              </a:rPr>
              <a:t>Результаты </a:t>
            </a:r>
            <a:r>
              <a:rPr lang="ru-RU" sz="3200" b="1">
                <a:solidFill>
                  <a:schemeClr val="bg1"/>
                </a:solidFill>
                <a:cs typeface="Arial" charset="0"/>
              </a:rPr>
              <a:t>НОКО-</a:t>
            </a:r>
            <a:r>
              <a:rPr lang="ru-RU" sz="2800" b="1">
                <a:solidFill>
                  <a:schemeClr val="bg1"/>
                </a:solidFill>
                <a:latin typeface="Arial" charset="0"/>
                <a:cs typeface="Arial" charset="0"/>
              </a:rPr>
              <a:t>2017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4580" name="Oval 11"/>
          <p:cNvSpPr>
            <a:spLocks noChangeArrowheads="1"/>
          </p:cNvSpPr>
          <p:nvPr/>
        </p:nvSpPr>
        <p:spPr bwMode="auto">
          <a:xfrm>
            <a:off x="1098550" y="1257300"/>
            <a:ext cx="9975850" cy="82708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581" name="Text Box 12"/>
          <p:cNvSpPr txBox="1">
            <a:spLocks noChangeArrowheads="1"/>
          </p:cNvSpPr>
          <p:nvPr/>
        </p:nvSpPr>
        <p:spPr bwMode="auto">
          <a:xfrm>
            <a:off x="1614488" y="1393825"/>
            <a:ext cx="957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Результаты НОКО в 2017 году среди муниципальных образований в Краснодарском крае</a:t>
            </a:r>
          </a:p>
        </p:txBody>
      </p:sp>
      <p:sp>
        <p:nvSpPr>
          <p:cNvPr id="24582" name="Скругленный прямоугольник 10"/>
          <p:cNvSpPr>
            <a:spLocks noChangeArrowheads="1"/>
          </p:cNvSpPr>
          <p:nvPr/>
        </p:nvSpPr>
        <p:spPr bwMode="auto">
          <a:xfrm>
            <a:off x="1927225" y="2459038"/>
            <a:ext cx="8523288" cy="3495675"/>
          </a:xfrm>
          <a:prstGeom prst="roundRect">
            <a:avLst>
              <a:gd name="adj" fmla="val 9218"/>
            </a:avLst>
          </a:prstGeom>
          <a:solidFill>
            <a:schemeClr val="bg2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b="1"/>
              <a:t>1.</a:t>
            </a:r>
            <a:r>
              <a:rPr lang="ru-RU" b="1">
                <a:latin typeface="Calibri" pitchFamily="34" charset="0"/>
              </a:rPr>
              <a:t> </a:t>
            </a:r>
            <a:r>
              <a:rPr lang="ru-RU" b="1"/>
              <a:t>город-курорт Сочи – 159,00</a:t>
            </a:r>
          </a:p>
          <a:p>
            <a:r>
              <a:rPr lang="ru-RU" b="1"/>
              <a:t>2. город Новороссийск  - 151,37</a:t>
            </a:r>
          </a:p>
          <a:p>
            <a:r>
              <a:rPr lang="ru-RU" b="1"/>
              <a:t>3. Новокубанский  район – 146,51</a:t>
            </a:r>
          </a:p>
          <a:p>
            <a:r>
              <a:rPr lang="ru-RU" b="1">
                <a:latin typeface="Calibri" pitchFamily="34" charset="0"/>
              </a:rPr>
              <a:t>.</a:t>
            </a:r>
          </a:p>
          <a:p>
            <a:r>
              <a:rPr lang="ru-RU" b="1">
                <a:latin typeface="Calibri" pitchFamily="34" charset="0"/>
              </a:rPr>
              <a:t>.</a:t>
            </a:r>
            <a:endParaRPr lang="ru-RU" b="1"/>
          </a:p>
          <a:p>
            <a:r>
              <a:rPr lang="ru-RU" b="1"/>
              <a:t>.</a:t>
            </a:r>
          </a:p>
          <a:p>
            <a:r>
              <a:rPr lang="ru-RU" b="1"/>
              <a:t>.</a:t>
            </a:r>
          </a:p>
          <a:p>
            <a:r>
              <a:rPr lang="ru-RU" b="1"/>
              <a:t>37. Лабинский  район – 95,60</a:t>
            </a:r>
          </a:p>
          <a:p>
            <a:r>
              <a:rPr lang="ru-RU" b="1"/>
              <a:t>38. Курганинский  район – 93,36</a:t>
            </a:r>
          </a:p>
          <a:p>
            <a:r>
              <a:rPr lang="ru-RU" b="1"/>
              <a:t>39. Крымский район  - 0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03450" y="1963738"/>
            <a:ext cx="7824788" cy="1019175"/>
          </a:xfrm>
          <a:prstGeom prst="rect">
            <a:avLst/>
          </a:prstGeom>
          <a:gradFill flip="none" rotWithShape="1">
            <a:gsLst>
              <a:gs pos="0">
                <a:srgbClr val="1A9A8E">
                  <a:shade val="30000"/>
                  <a:satMod val="115000"/>
                </a:srgbClr>
              </a:gs>
              <a:gs pos="50000">
                <a:srgbClr val="1A9A8E">
                  <a:shade val="67500"/>
                  <a:satMod val="115000"/>
                </a:srgbClr>
              </a:gs>
              <a:gs pos="100000">
                <a:srgbClr val="1A9A8E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25241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18713" y="341313"/>
            <a:ext cx="20764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1289050" y="3552825"/>
            <a:ext cx="10163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Сайт ЦОКО</a:t>
            </a:r>
            <a:r>
              <a:rPr lang="ru-RU" sz="2400">
                <a:latin typeface="Calibri" pitchFamily="34" charset="0"/>
              </a:rPr>
              <a:t>: </a:t>
            </a:r>
            <a:r>
              <a:rPr lang="en-US" sz="2400">
                <a:latin typeface="Calibri" pitchFamily="34" charset="0"/>
              </a:rPr>
              <a:t>http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://</a:t>
            </a:r>
            <a:r>
              <a:rPr lang="en-US" sz="2400">
                <a:latin typeface="Calibri" pitchFamily="34" charset="0"/>
              </a:rPr>
              <a:t>gas.kubannet.ru</a:t>
            </a:r>
          </a:p>
          <a:p>
            <a:pPr algn="ctr"/>
            <a:r>
              <a:rPr lang="en-US" sz="2400" b="1">
                <a:latin typeface="Calibri" pitchFamily="34" charset="0"/>
              </a:rPr>
              <a:t>E-mail</a:t>
            </a:r>
            <a:r>
              <a:rPr lang="en-US" sz="2400">
                <a:latin typeface="Calibri" pitchFamily="34" charset="0"/>
              </a:rPr>
              <a:t>: krasnodar.odo@mail.ru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latin typeface="Arial" charset="0"/>
                <a:cs typeface="Arial" charset="0"/>
              </a:rPr>
              <a:t>Нормативно-правовая база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9038" y="2165350"/>
            <a:ext cx="10063162" cy="161607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Arial" charset="0"/>
                <a:cs typeface="Arial" charset="0"/>
              </a:rPr>
              <a:t>Федеральный закон от 5 декабря 2017 года № 392-ФЗ « О внесении изменений в отдельные законодательные акты Российской Федерации по вопросам совершенствования проведения независимой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</a:t>
            </a:r>
          </a:p>
        </p:txBody>
      </p:sp>
      <p:sp>
        <p:nvSpPr>
          <p:cNvPr id="15" name="Правая фигурная скобка 14"/>
          <p:cNvSpPr>
            <a:spLocks/>
          </p:cNvSpPr>
          <p:nvPr/>
        </p:nvSpPr>
        <p:spPr bwMode="auto">
          <a:xfrm rot="5400000">
            <a:off x="5913438" y="-1125537"/>
            <a:ext cx="461962" cy="10602912"/>
          </a:xfrm>
          <a:prstGeom prst="rightBrace">
            <a:avLst>
              <a:gd name="adj1" fmla="val 22208"/>
              <a:gd name="adj2" fmla="val 50000"/>
            </a:avLst>
          </a:prstGeom>
          <a:noFill/>
          <a:ln w="38100" algn="ctr">
            <a:solidFill>
              <a:srgbClr val="47434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8638" y="4592638"/>
            <a:ext cx="8693150" cy="1335087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4343" name="Oval 15"/>
          <p:cNvSpPr>
            <a:spLocks noChangeArrowheads="1"/>
          </p:cNvSpPr>
          <p:nvPr/>
        </p:nvSpPr>
        <p:spPr bwMode="auto">
          <a:xfrm>
            <a:off x="2936875" y="1276350"/>
            <a:ext cx="6316663" cy="565150"/>
          </a:xfrm>
          <a:prstGeom prst="ellipse">
            <a:avLst/>
          </a:prstGeom>
          <a:solidFill>
            <a:srgbClr val="1A9A8E"/>
          </a:solidFill>
          <a:ln w="9525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3937000" y="1374775"/>
            <a:ext cx="459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  </a:t>
            </a:r>
            <a:r>
              <a:rPr lang="ru-RU" b="1"/>
              <a:t>6 марта 2018 года вступил в силу</a:t>
            </a:r>
          </a:p>
        </p:txBody>
      </p:sp>
      <p:sp>
        <p:nvSpPr>
          <p:cNvPr id="14345" name="AutoShape 17"/>
          <p:cNvSpPr>
            <a:spLocks noChangeArrowheads="1"/>
          </p:cNvSpPr>
          <p:nvPr/>
        </p:nvSpPr>
        <p:spPr bwMode="auto">
          <a:xfrm>
            <a:off x="5883275" y="1895475"/>
            <a:ext cx="298450" cy="2397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033588" y="4700588"/>
            <a:ext cx="84470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Определяет проведение независимой оценки качества условий осуществления образовательной деятельности организаций, осуществляющих образовательную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cs typeface="Arial" charset="0"/>
              </a:rPr>
              <a:t>Основная цель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364" name="Скругленный прямоугольник 4"/>
          <p:cNvSpPr>
            <a:spLocks noChangeArrowheads="1"/>
          </p:cNvSpPr>
          <p:nvPr/>
        </p:nvSpPr>
        <p:spPr bwMode="auto">
          <a:xfrm>
            <a:off x="1012825" y="1614488"/>
            <a:ext cx="10887075" cy="15144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alibri" pitchFamily="34" charset="0"/>
              </a:rPr>
              <a:t>Предоставление участникам отношений в сфере образования информации об уровне организации работы по реализации общеобразовательных программ на основе общедоступной информации (сайты образовательных организаций, стенды в помещениях образовательных организаций, опросы получателей образовательных услуг)</a:t>
            </a:r>
          </a:p>
        </p:txBody>
      </p:sp>
      <p:sp>
        <p:nvSpPr>
          <p:cNvPr id="15365" name="Скругленный прямоугольник 8"/>
          <p:cNvSpPr>
            <a:spLocks noChangeArrowheads="1"/>
          </p:cNvSpPr>
          <p:nvPr/>
        </p:nvSpPr>
        <p:spPr bwMode="auto">
          <a:xfrm>
            <a:off x="1084263" y="3451225"/>
            <a:ext cx="10742612" cy="785813"/>
          </a:xfrm>
          <a:prstGeom prst="roundRect">
            <a:avLst>
              <a:gd name="adj" fmla="val 16667"/>
            </a:avLst>
          </a:prstGeom>
          <a:solidFill>
            <a:srgbClr val="B5D5D1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alibri" pitchFamily="34" charset="0"/>
              </a:rPr>
              <a:t>НОКО проводится общественными советами по независимой оценке качества не чаще чем один раз в год и не реже чем один раз в три года в отношении одной и той же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cs typeface="Arial" charset="0"/>
              </a:rPr>
              <a:t>Общественный совет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6388" name="Скругленный прямоугольник 9"/>
          <p:cNvSpPr>
            <a:spLocks noChangeArrowheads="1"/>
          </p:cNvSpPr>
          <p:nvPr/>
        </p:nvSpPr>
        <p:spPr bwMode="auto">
          <a:xfrm>
            <a:off x="1049338" y="1257300"/>
            <a:ext cx="10545762" cy="565150"/>
          </a:xfrm>
          <a:prstGeom prst="roundRect">
            <a:avLst>
              <a:gd name="adj" fmla="val 6343"/>
            </a:avLst>
          </a:prstGeom>
          <a:solidFill>
            <a:srgbClr val="B5D5D1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89" name="Скругленный прямоугольник 9"/>
          <p:cNvSpPr>
            <a:spLocks noChangeArrowheads="1"/>
          </p:cNvSpPr>
          <p:nvPr/>
        </p:nvSpPr>
        <p:spPr bwMode="auto">
          <a:xfrm>
            <a:off x="1052513" y="2219325"/>
            <a:ext cx="10610850" cy="1389063"/>
          </a:xfrm>
          <a:prstGeom prst="roundRect">
            <a:avLst>
              <a:gd name="adj" fmla="val 6343"/>
            </a:avLst>
          </a:prstGeom>
          <a:solidFill>
            <a:srgbClr val="B5D5D1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90" name="Скругленный прямоугольник 9"/>
          <p:cNvSpPr>
            <a:spLocks noChangeArrowheads="1"/>
          </p:cNvSpPr>
          <p:nvPr/>
        </p:nvSpPr>
        <p:spPr bwMode="auto">
          <a:xfrm>
            <a:off x="1058863" y="4022725"/>
            <a:ext cx="10593387" cy="646113"/>
          </a:xfrm>
          <a:prstGeom prst="roundRect">
            <a:avLst>
              <a:gd name="adj" fmla="val 6343"/>
            </a:avLst>
          </a:prstGeom>
          <a:solidFill>
            <a:srgbClr val="B5D5D1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91" name="Скругленный прямоугольник 9"/>
          <p:cNvSpPr>
            <a:spLocks noChangeArrowheads="1"/>
          </p:cNvSpPr>
          <p:nvPr/>
        </p:nvSpPr>
        <p:spPr bwMode="auto">
          <a:xfrm>
            <a:off x="1035050" y="5051425"/>
            <a:ext cx="10615613" cy="766763"/>
          </a:xfrm>
          <a:prstGeom prst="roundRect">
            <a:avLst>
              <a:gd name="adj" fmla="val 6343"/>
            </a:avLst>
          </a:prstGeom>
          <a:solidFill>
            <a:srgbClr val="B5D5D1"/>
          </a:solidFill>
          <a:ln w="38100" algn="ctr">
            <a:solidFill>
              <a:srgbClr val="1A9A8E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1219200" y="1222375"/>
            <a:ext cx="10199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Определяет и формирует перечень организаций, в отношении которых проводится независимая оценка</a:t>
            </a: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1317625" y="2135188"/>
            <a:ext cx="10244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1285875" y="2068513"/>
            <a:ext cx="10253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1250950" y="2046288"/>
            <a:ext cx="1027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6" name="Text Box 18"/>
          <p:cNvSpPr txBox="1">
            <a:spLocks noChangeArrowheads="1"/>
          </p:cNvSpPr>
          <p:nvPr/>
        </p:nvSpPr>
        <p:spPr bwMode="auto">
          <a:xfrm>
            <a:off x="1296988" y="2079625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7" name="Text Box 19"/>
          <p:cNvSpPr txBox="1">
            <a:spLocks noChangeArrowheads="1"/>
          </p:cNvSpPr>
          <p:nvPr/>
        </p:nvSpPr>
        <p:spPr bwMode="auto">
          <a:xfrm>
            <a:off x="1308100" y="2182813"/>
            <a:ext cx="10233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Принимает участие в рассмотрении проектов документации о закупках работ, услуг, а также проекта государственного (муниципального) контракта, заключаемого с организацией, которая осуществляет сбор и обобщение информации о качестве условий осуществления образовательной деятельности организациями (далее-оператор)</a:t>
            </a:r>
          </a:p>
        </p:txBody>
      </p:sp>
      <p:sp>
        <p:nvSpPr>
          <p:cNvPr id="16398" name="Text Box 20"/>
          <p:cNvSpPr txBox="1">
            <a:spLocks noChangeArrowheads="1"/>
          </p:cNvSpPr>
          <p:nvPr/>
        </p:nvSpPr>
        <p:spPr bwMode="auto">
          <a:xfrm>
            <a:off x="1296988" y="4021138"/>
            <a:ext cx="1024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Проводит независимую оценку качества условий осуществления образовательной деятельности с учётом информации, представленной оператором</a:t>
            </a:r>
          </a:p>
        </p:txBody>
      </p:sp>
      <p:sp>
        <p:nvSpPr>
          <p:cNvPr id="16399" name="Text Box 23"/>
          <p:cNvSpPr txBox="1">
            <a:spLocks noChangeArrowheads="1"/>
          </p:cNvSpPr>
          <p:nvPr/>
        </p:nvSpPr>
        <p:spPr bwMode="auto">
          <a:xfrm>
            <a:off x="1206500" y="5049838"/>
            <a:ext cx="1039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Направляет результаты независимой оценки, а также предложения об улучшении их деятельности</a:t>
            </a:r>
          </a:p>
        </p:txBody>
      </p:sp>
      <p:sp>
        <p:nvSpPr>
          <p:cNvPr id="16400" name="Line 24"/>
          <p:cNvSpPr>
            <a:spLocks noChangeShapeType="1"/>
          </p:cNvSpPr>
          <p:nvPr/>
        </p:nvSpPr>
        <p:spPr bwMode="auto">
          <a:xfrm flipH="1">
            <a:off x="5994400" y="1819275"/>
            <a:ext cx="0" cy="393700"/>
          </a:xfrm>
          <a:prstGeom prst="line">
            <a:avLst/>
          </a:prstGeom>
          <a:noFill/>
          <a:ln w="41275">
            <a:solidFill>
              <a:srgbClr val="1A9A8E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5"/>
          <p:cNvSpPr>
            <a:spLocks noChangeShapeType="1"/>
          </p:cNvSpPr>
          <p:nvPr/>
        </p:nvSpPr>
        <p:spPr bwMode="auto">
          <a:xfrm flipH="1">
            <a:off x="6016625" y="3602038"/>
            <a:ext cx="0" cy="430212"/>
          </a:xfrm>
          <a:prstGeom prst="line">
            <a:avLst/>
          </a:prstGeom>
          <a:noFill/>
          <a:ln w="41275">
            <a:solidFill>
              <a:srgbClr val="1A9A8E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>
            <a:off x="6038850" y="4662488"/>
            <a:ext cx="0" cy="373062"/>
          </a:xfrm>
          <a:prstGeom prst="line">
            <a:avLst/>
          </a:prstGeom>
          <a:noFill/>
          <a:ln w="41275">
            <a:solidFill>
              <a:srgbClr val="1A9A8E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latin typeface="Arial" charset="0"/>
                <a:cs typeface="Arial" charset="0"/>
              </a:rPr>
              <a:t>Организация-оператор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7412" name="AutoShape 14"/>
          <p:cNvSpPr>
            <a:spLocks noChangeArrowheads="1"/>
          </p:cNvSpPr>
          <p:nvPr/>
        </p:nvSpPr>
        <p:spPr bwMode="auto">
          <a:xfrm>
            <a:off x="741363" y="4094163"/>
            <a:ext cx="11174412" cy="1406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3" name="AutoShape 15"/>
          <p:cNvSpPr>
            <a:spLocks noChangeArrowheads="1"/>
          </p:cNvSpPr>
          <p:nvPr/>
        </p:nvSpPr>
        <p:spPr bwMode="auto">
          <a:xfrm>
            <a:off x="723900" y="3260725"/>
            <a:ext cx="11096625" cy="588963"/>
          </a:xfrm>
          <a:prstGeom prst="roundRect">
            <a:avLst>
              <a:gd name="adj" fmla="val 29727"/>
            </a:avLst>
          </a:prstGeom>
          <a:solidFill>
            <a:schemeClr val="bg1"/>
          </a:solidFill>
          <a:ln w="28575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  <a:p>
            <a:pPr algn="ctr"/>
            <a:r>
              <a:rPr lang="ru-RU"/>
              <a:t>Операторами не могут являться государственные и муниципальные организации, оказывающие гражданам услуги в сфере образования</a:t>
            </a:r>
          </a:p>
          <a:p>
            <a:pPr algn="ctr"/>
            <a:endParaRPr lang="ru-RU"/>
          </a:p>
        </p:txBody>
      </p:sp>
      <p:sp>
        <p:nvSpPr>
          <p:cNvPr id="17414" name="AutoShape 16"/>
          <p:cNvSpPr>
            <a:spLocks noChangeArrowheads="1"/>
          </p:cNvSpPr>
          <p:nvPr/>
        </p:nvSpPr>
        <p:spPr bwMode="auto">
          <a:xfrm>
            <a:off x="642938" y="1308100"/>
            <a:ext cx="11223625" cy="175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Осуществляет сбор и обобщение информации о качестве условий оказания услуг организациями в сфере образования в соответствии с порядком сбора и обобщения информации о качестве условий оказания услуг организациями в сфере образования, утверждаемым Правительством Российской Федерации, а также показателями, характеризующими общие критерии оценки качества условий оказания услуг такими организациями</a:t>
            </a:r>
          </a:p>
          <a:p>
            <a:pPr algn="ctr"/>
            <a:endParaRPr lang="ru-RU"/>
          </a:p>
          <a:p>
            <a:pPr algn="ctr"/>
            <a:endParaRPr lang="ru-RU"/>
          </a:p>
        </p:txBody>
      </p:sp>
      <p:sp>
        <p:nvSpPr>
          <p:cNvPr id="17415" name="Text Box 21"/>
          <p:cNvSpPr txBox="1">
            <a:spLocks noChangeArrowheads="1"/>
          </p:cNvSpPr>
          <p:nvPr/>
        </p:nvSpPr>
        <p:spPr bwMode="auto">
          <a:xfrm>
            <a:off x="1014413" y="4237038"/>
            <a:ext cx="10729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Представляет отчет о выполненных работах по сбору и обобщению информации о качестве условий оказания услуг организациями в сфере образования в органы местного самоуправления, с которыми заключен муниципальный контракт на выполнение работ, оказание услуг по сбору и обобщению информации о качестве условий оказания услуг организациями в сфере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5775" y="0"/>
            <a:ext cx="11706225" cy="8810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cs typeface="Arial" charset="0"/>
              </a:rPr>
              <a:t>НОКО-2018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436" name="Oval 11"/>
          <p:cNvSpPr>
            <a:spLocks noChangeArrowheads="1"/>
          </p:cNvSpPr>
          <p:nvPr/>
        </p:nvSpPr>
        <p:spPr bwMode="auto">
          <a:xfrm>
            <a:off x="1128713" y="1208088"/>
            <a:ext cx="9925050" cy="83661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1825625" y="1414463"/>
            <a:ext cx="932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Для проведения независимой оценки качества образования необходимо:</a:t>
            </a:r>
          </a:p>
          <a:p>
            <a:endParaRPr lang="ru-RU" b="1"/>
          </a:p>
        </p:txBody>
      </p:sp>
      <p:sp>
        <p:nvSpPr>
          <p:cNvPr id="18438" name="Line 13"/>
          <p:cNvSpPr>
            <a:spLocks noChangeShapeType="1"/>
          </p:cNvSpPr>
          <p:nvPr/>
        </p:nvSpPr>
        <p:spPr bwMode="auto">
          <a:xfrm flipH="1">
            <a:off x="1563688" y="1930400"/>
            <a:ext cx="695325" cy="269875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utoShape 16"/>
          <p:cNvSpPr>
            <a:spLocks noChangeArrowheads="1"/>
          </p:cNvSpPr>
          <p:nvPr/>
        </p:nvSpPr>
        <p:spPr bwMode="auto">
          <a:xfrm>
            <a:off x="687388" y="2252663"/>
            <a:ext cx="10818812" cy="742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Органам местного самоуправления обратиться в общественные палаты (советы) с целью формирования общественного совета по проведению независимой оценки качества условий осуществления образовательной деятельности</a:t>
            </a:r>
          </a:p>
        </p:txBody>
      </p:sp>
      <p:sp>
        <p:nvSpPr>
          <p:cNvPr id="18440" name="AutoShape 19"/>
          <p:cNvSpPr>
            <a:spLocks noChangeArrowheads="1"/>
          </p:cNvSpPr>
          <p:nvPr/>
        </p:nvSpPr>
        <p:spPr bwMode="auto">
          <a:xfrm>
            <a:off x="649288" y="3179763"/>
            <a:ext cx="10864850" cy="376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Разработать и утвердить положение об общественном совете на муниципальном уровне</a:t>
            </a:r>
          </a:p>
        </p:txBody>
      </p:sp>
      <p:sp>
        <p:nvSpPr>
          <p:cNvPr id="18441" name="AutoShape 22"/>
          <p:cNvSpPr>
            <a:spLocks noChangeArrowheads="1"/>
          </p:cNvSpPr>
          <p:nvPr/>
        </p:nvSpPr>
        <p:spPr bwMode="auto">
          <a:xfrm>
            <a:off x="668338" y="3702050"/>
            <a:ext cx="10834687" cy="369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Сформировать техническое задание для организации-оператора</a:t>
            </a:r>
          </a:p>
        </p:txBody>
      </p:sp>
      <p:sp>
        <p:nvSpPr>
          <p:cNvPr id="18442" name="Line 24"/>
          <p:cNvSpPr>
            <a:spLocks noChangeShapeType="1"/>
          </p:cNvSpPr>
          <p:nvPr/>
        </p:nvSpPr>
        <p:spPr bwMode="auto">
          <a:xfrm>
            <a:off x="9612313" y="1943100"/>
            <a:ext cx="668337" cy="273050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AutoShape 25"/>
          <p:cNvSpPr>
            <a:spLocks noChangeArrowheads="1"/>
          </p:cNvSpPr>
          <p:nvPr/>
        </p:nvSpPr>
        <p:spPr bwMode="auto">
          <a:xfrm>
            <a:off x="661988" y="4248150"/>
            <a:ext cx="10852150" cy="9318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</p:txBody>
      </p:sp>
      <p:sp>
        <p:nvSpPr>
          <p:cNvPr id="18444" name="Text Box 27"/>
          <p:cNvSpPr txBox="1">
            <a:spLocks noChangeArrowheads="1"/>
          </p:cNvSpPr>
          <p:nvPr/>
        </p:nvSpPr>
        <p:spPr bwMode="auto">
          <a:xfrm>
            <a:off x="801688" y="4284663"/>
            <a:ext cx="102949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Органы местного самоуправления совместно с общественным советом рассматривают проект документации о закупках работ, услуг, а также проекта муниципального контракта, заключаемого органами местного самоуправления  с организацией-оператором</a:t>
            </a:r>
          </a:p>
        </p:txBody>
      </p:sp>
      <p:sp>
        <p:nvSpPr>
          <p:cNvPr id="18445" name="AutoShape 28"/>
          <p:cNvSpPr>
            <a:spLocks noChangeArrowheads="1"/>
          </p:cNvSpPr>
          <p:nvPr/>
        </p:nvSpPr>
        <p:spPr bwMode="auto">
          <a:xfrm>
            <a:off x="688975" y="5373688"/>
            <a:ext cx="10814050" cy="361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Осуществление  сбора и обобщение информации организацией-оператором</a:t>
            </a:r>
          </a:p>
        </p:txBody>
      </p:sp>
      <p:sp>
        <p:nvSpPr>
          <p:cNvPr id="18446" name="AutoShape 30"/>
          <p:cNvSpPr>
            <a:spLocks noChangeArrowheads="1"/>
          </p:cNvSpPr>
          <p:nvPr/>
        </p:nvSpPr>
        <p:spPr bwMode="auto">
          <a:xfrm>
            <a:off x="698500" y="5926138"/>
            <a:ext cx="10814050" cy="541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7" name="Text Box 33"/>
          <p:cNvSpPr txBox="1">
            <a:spLocks noChangeArrowheads="1"/>
          </p:cNvSpPr>
          <p:nvPr/>
        </p:nvSpPr>
        <p:spPr bwMode="auto">
          <a:xfrm>
            <a:off x="1681163" y="5934075"/>
            <a:ext cx="9915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Предоставление отчета организацией-оператором выполненных работ местного самоуправления с которыми заключен муниципальный контракт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5775" y="0"/>
            <a:ext cx="11706225" cy="8810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cs typeface="Arial" charset="0"/>
              </a:rPr>
              <a:t>НОКО-2018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1274763" y="1187450"/>
            <a:ext cx="9728200" cy="31908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824038" y="1189038"/>
            <a:ext cx="9339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Для проведения независимой оценки качества образования необходимо:</a:t>
            </a:r>
          </a:p>
          <a:p>
            <a:endParaRPr lang="ru-RU" sz="1600" b="1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 flipH="1">
            <a:off x="2109788" y="1508125"/>
            <a:ext cx="552450" cy="98425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AutoShape 8"/>
          <p:cNvSpPr>
            <a:spLocks noChangeArrowheads="1"/>
          </p:cNvSpPr>
          <p:nvPr/>
        </p:nvSpPr>
        <p:spPr bwMode="auto">
          <a:xfrm>
            <a:off x="685800" y="1657350"/>
            <a:ext cx="11198225" cy="3444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После принятия отчет оператора направляется органом местного самоуправления в созданные при них общественные советы</a:t>
            </a:r>
          </a:p>
        </p:txBody>
      </p:sp>
      <p:sp>
        <p:nvSpPr>
          <p:cNvPr id="19464" name="AutoShape 9"/>
          <p:cNvSpPr>
            <a:spLocks noChangeArrowheads="1"/>
          </p:cNvSpPr>
          <p:nvPr/>
        </p:nvSpPr>
        <p:spPr bwMode="auto">
          <a:xfrm>
            <a:off x="660400" y="2122488"/>
            <a:ext cx="11225213" cy="557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Общественный совет в течение одного месяца со дня получения отчета оператора формируют на его основе результаты независимой оценки, разрабатывают предложения по улучшению их деятельности (решение общественного совета)</a:t>
            </a:r>
          </a:p>
        </p:txBody>
      </p:sp>
      <p:sp>
        <p:nvSpPr>
          <p:cNvPr id="19465" name="AutoShape 10"/>
          <p:cNvSpPr>
            <a:spLocks noChangeArrowheads="1"/>
          </p:cNvSpPr>
          <p:nvPr/>
        </p:nvSpPr>
        <p:spPr bwMode="auto">
          <a:xfrm>
            <a:off x="655638" y="2771775"/>
            <a:ext cx="11234737" cy="292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Решение общественного совета направляется в органы местного самоуправления</a:t>
            </a:r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9737725" y="1471613"/>
            <a:ext cx="517525" cy="130175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641350" y="3140075"/>
            <a:ext cx="11258550" cy="5508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0C443F"/>
              </a:solidFill>
            </a:endParaRP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854075" y="3173413"/>
            <a:ext cx="10944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Органы местного самоуправления в течение одного месяца со дня получения решения общественного совета доводят его до руководителей организаций, в отношении которых проводилась независимая оценка качества образования</a:t>
            </a:r>
          </a:p>
        </p:txBody>
      </p:sp>
      <p:sp>
        <p:nvSpPr>
          <p:cNvPr id="19469" name="AutoShape 14"/>
          <p:cNvSpPr>
            <a:spLocks noChangeArrowheads="1"/>
          </p:cNvSpPr>
          <p:nvPr/>
        </p:nvSpPr>
        <p:spPr bwMode="auto">
          <a:xfrm>
            <a:off x="650875" y="3775075"/>
            <a:ext cx="11274425" cy="1352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Органы местного самоуправления в течение первого квартала года, следующего за отчетным, осуществляют подготовку и утверждение соответствующих планов организаций в сфере образования по устранению недостатков, выявленных в ходе независимой оценки качества, назначают должностных лиц, ответственных за размещение информации о результатах независимой оценки на официальном сайте </a:t>
            </a:r>
            <a:r>
              <a:rPr lang="en-US" sz="1400"/>
              <a:t>bus.gov.ru</a:t>
            </a:r>
            <a:r>
              <a:rPr lang="ru-RU" sz="1400"/>
              <a:t>, а также за достоверность, полноту и своевременность ее размещения, за ведение мониторинга посещения гражданами официального сайта и отзывов, за организацию работы по устранению выявленных недостатков и информирование граждан о принятых мерах</a:t>
            </a: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684213" y="5224463"/>
            <a:ext cx="11245850" cy="1346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Руководители муниципальных организаций, осуществляющих образовательную деятельность, несут ответственность за непринятие мер по устранению недостатков, выявленных в ходе независимой оценки качества условий осуществления образовательной деятельности организациями, в соответствии с трудовым законодательством. В трудовых договорах с руководителями указанных организаций в показатели эффективности работы руководителей включаются результаты независимой оценки качества условий осуществления образовательной деятельности организациями и выполнения плана по устранению недостатков, выявленных в ходе такой оценки.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cs typeface="Arial" charset="0"/>
              </a:rPr>
              <a:t>Н</a:t>
            </a:r>
            <a:r>
              <a:rPr lang="ru-RU" sz="3200" b="1">
                <a:solidFill>
                  <a:schemeClr val="bg1"/>
                </a:solidFill>
                <a:latin typeface="Arial" charset="0"/>
                <a:cs typeface="Arial" charset="0"/>
              </a:rPr>
              <a:t>О</a:t>
            </a:r>
            <a:r>
              <a:rPr lang="ru-RU" sz="3200" b="1">
                <a:solidFill>
                  <a:schemeClr val="bg1"/>
                </a:solidFill>
                <a:cs typeface="Arial" charset="0"/>
              </a:rPr>
              <a:t>КО - 2018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0484" name="Oval 10"/>
          <p:cNvSpPr>
            <a:spLocks noChangeArrowheads="1"/>
          </p:cNvSpPr>
          <p:nvPr/>
        </p:nvSpPr>
        <p:spPr bwMode="auto">
          <a:xfrm>
            <a:off x="1152525" y="1320800"/>
            <a:ext cx="10226675" cy="4857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 официальном сайте </a:t>
            </a:r>
            <a:r>
              <a:rPr lang="en-US" sz="1600" b="1">
                <a:solidFill>
                  <a:srgbClr val="0C443F"/>
                </a:solidFill>
              </a:rPr>
              <a:t>bus.gov.ru</a:t>
            </a:r>
            <a:r>
              <a:rPr lang="en-US" sz="1600" b="1">
                <a:solidFill>
                  <a:srgbClr val="1A9A8E"/>
                </a:solidFill>
              </a:rPr>
              <a:t> </a:t>
            </a:r>
            <a:r>
              <a:rPr lang="ru-RU" sz="1600" b="1"/>
              <a:t>обеспечиваются:</a:t>
            </a:r>
          </a:p>
        </p:txBody>
      </p:sp>
      <p:sp>
        <p:nvSpPr>
          <p:cNvPr id="20485" name="AutoShape 12"/>
          <p:cNvSpPr>
            <a:spLocks noChangeArrowheads="1"/>
          </p:cNvSpPr>
          <p:nvPr/>
        </p:nvSpPr>
        <p:spPr bwMode="auto">
          <a:xfrm>
            <a:off x="741363" y="2033588"/>
            <a:ext cx="11066462" cy="195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817563" y="2000250"/>
            <a:ext cx="1091565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Возможность поиска информации об образовательных организациях в сфере культуры, охраны здоровья, образования, социального обслуживания и о федеральных учреждениях медико-социальной экспертизы в отношении которых проводится независимая оценка качества, об операторе, о результатах независимой оценки качества в соответствии с требованиями к качеству, удобству и простоте поиска, о должностных лицах, ответственных за размещение информации о результатах независимой оценки качества на официальном сайте для размещения информации о государственных и муниципальных учреждениях в информационно-телекоммуникационной сети «Интернет» (далее – официальный сайт), а также за достоверность, полноту и своевременность ее размещения, за ведение мониторинга посещений гражданами официального сайта и их отзывов, за организацию работы по устранению выявленных недостатков и информирование на официальном сайте граждан о принятых мерах</a:t>
            </a:r>
          </a:p>
        </p:txBody>
      </p:sp>
      <p:sp>
        <p:nvSpPr>
          <p:cNvPr id="20487" name="Line 15"/>
          <p:cNvSpPr>
            <a:spLocks noChangeShapeType="1"/>
          </p:cNvSpPr>
          <p:nvPr/>
        </p:nvSpPr>
        <p:spPr bwMode="auto">
          <a:xfrm>
            <a:off x="6165850" y="1806575"/>
            <a:ext cx="0" cy="261938"/>
          </a:xfrm>
          <a:prstGeom prst="line">
            <a:avLst/>
          </a:prstGeom>
          <a:noFill/>
          <a:ln w="31750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AutoShape 16"/>
          <p:cNvSpPr>
            <a:spLocks noChangeArrowheads="1"/>
          </p:cNvSpPr>
          <p:nvPr/>
        </p:nvSpPr>
        <p:spPr bwMode="auto">
          <a:xfrm>
            <a:off x="2298700" y="4159250"/>
            <a:ext cx="7189788" cy="26828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Возможность оставить гражданину отзыв: </a:t>
            </a:r>
          </a:p>
        </p:txBody>
      </p:sp>
      <p:sp>
        <p:nvSpPr>
          <p:cNvPr id="20489" name="Text Box 25"/>
          <p:cNvSpPr txBox="1">
            <a:spLocks noChangeArrowheads="1"/>
          </p:cNvSpPr>
          <p:nvPr/>
        </p:nvSpPr>
        <p:spPr bwMode="auto">
          <a:xfrm>
            <a:off x="4495800" y="5051425"/>
            <a:ext cx="3297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</p:txBody>
      </p:sp>
      <p:sp>
        <p:nvSpPr>
          <p:cNvPr id="20490" name="Text Box 27"/>
          <p:cNvSpPr txBox="1">
            <a:spLocks noChangeArrowheads="1"/>
          </p:cNvSpPr>
          <p:nvPr/>
        </p:nvSpPr>
        <p:spPr bwMode="auto">
          <a:xfrm>
            <a:off x="8170863" y="5613400"/>
            <a:ext cx="4021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endParaRPr lang="ru-RU" sz="1600"/>
          </a:p>
        </p:txBody>
      </p:sp>
      <p:sp>
        <p:nvSpPr>
          <p:cNvPr id="20491" name="AutoShape 29"/>
          <p:cNvSpPr>
            <a:spLocks noChangeArrowheads="1"/>
          </p:cNvSpPr>
          <p:nvPr/>
        </p:nvSpPr>
        <p:spPr bwMode="auto">
          <a:xfrm>
            <a:off x="4483100" y="4733925"/>
            <a:ext cx="3517900" cy="5572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О результатах независимой оценки качества</a:t>
            </a:r>
          </a:p>
        </p:txBody>
      </p:sp>
      <p:sp>
        <p:nvSpPr>
          <p:cNvPr id="20492" name="AutoShape 30"/>
          <p:cNvSpPr>
            <a:spLocks noChangeArrowheads="1"/>
          </p:cNvSpPr>
          <p:nvPr/>
        </p:nvSpPr>
        <p:spPr bwMode="auto">
          <a:xfrm>
            <a:off x="565150" y="4733925"/>
            <a:ext cx="3729038" cy="544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О работе организаций в сфере образования</a:t>
            </a:r>
          </a:p>
        </p:txBody>
      </p:sp>
      <p:sp>
        <p:nvSpPr>
          <p:cNvPr id="20493" name="AutoShape 32"/>
          <p:cNvSpPr>
            <a:spLocks noChangeArrowheads="1"/>
          </p:cNvSpPr>
          <p:nvPr/>
        </p:nvSpPr>
        <p:spPr bwMode="auto">
          <a:xfrm>
            <a:off x="8228013" y="4676775"/>
            <a:ext cx="3581400" cy="731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1A9A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О планах по устранению недостатков, размещенных на официальном сайте</a:t>
            </a:r>
          </a:p>
        </p:txBody>
      </p:sp>
      <p:sp>
        <p:nvSpPr>
          <p:cNvPr id="20494" name="Line 33"/>
          <p:cNvSpPr>
            <a:spLocks noChangeShapeType="1"/>
          </p:cNvSpPr>
          <p:nvPr/>
        </p:nvSpPr>
        <p:spPr bwMode="auto">
          <a:xfrm flipH="1">
            <a:off x="1912938" y="4448175"/>
            <a:ext cx="919162" cy="242888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9158288" y="4446588"/>
            <a:ext cx="863600" cy="203200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35"/>
          <p:cNvSpPr>
            <a:spLocks noChangeShapeType="1"/>
          </p:cNvSpPr>
          <p:nvPr/>
        </p:nvSpPr>
        <p:spPr bwMode="auto">
          <a:xfrm>
            <a:off x="6224588" y="4452938"/>
            <a:ext cx="1587" cy="249237"/>
          </a:xfrm>
          <a:prstGeom prst="line">
            <a:avLst/>
          </a:prstGeom>
          <a:noFill/>
          <a:ln w="22225">
            <a:solidFill>
              <a:srgbClr val="1A9A8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AutoShape 21"/>
          <p:cNvSpPr>
            <a:spLocks noChangeArrowheads="1"/>
          </p:cNvSpPr>
          <p:nvPr/>
        </p:nvSpPr>
        <p:spPr bwMode="auto">
          <a:xfrm>
            <a:off x="506413" y="5510213"/>
            <a:ext cx="11366500" cy="1073150"/>
          </a:xfrm>
          <a:prstGeom prst="roundRect">
            <a:avLst>
              <a:gd name="adj" fmla="val 16667"/>
            </a:avLst>
          </a:prstGeom>
          <a:solidFill>
            <a:srgbClr val="B5D5D1"/>
          </a:solidFill>
          <a:ln w="19050">
            <a:solidFill>
              <a:srgbClr val="1A9A8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611188" y="5281613"/>
            <a:ext cx="109489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r>
              <a:rPr lang="ru-RU" sz="1600"/>
              <a:t>Должностные лица, ответственных за размещение информации о результатах независимой оценки качества на официальном сайте,  ведут мониторинг посещений гражданами официального сайта и их отзывов, организуют работу по устранению выявленных недостатков и информируют граждан на официальном сайте о принятых мерах </a:t>
            </a:r>
          </a:p>
          <a:p>
            <a:pPr algn="ctr"/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493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latin typeface="Arial" charset="0"/>
                <a:cs typeface="Arial" charset="0"/>
              </a:rPr>
              <a:t>О результатах НОКО-2018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 rot="16200000" flipV="1">
            <a:off x="-3255168" y="3255168"/>
            <a:ext cx="6858000" cy="347663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949325"/>
            <a:ext cx="4572000" cy="157163"/>
          </a:xfrm>
          <a:prstGeom prst="rect">
            <a:avLst/>
          </a:prstGeom>
          <a:solidFill>
            <a:srgbClr val="1A9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19175" y="1600200"/>
            <a:ext cx="10391775" cy="158273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Arial" charset="0"/>
                <a:cs typeface="Arial" charset="0"/>
              </a:rPr>
              <a:t>Распоряжение главы администрации (губернатора) Краснодарского края от 18 апреля 2018г.              № 98-р «О внесении изменений в распоряжение главы администрации (губернатора) Краснодарского края от 18 сентября 2017 года № 287-р «Об организации деятельности по проведению независимой оценки качества оказания услуг организациями в сфере культуры, социального обслуживания, охраны здоровья и образования в Краснодарском крае»</a:t>
            </a:r>
          </a:p>
        </p:txBody>
      </p:sp>
      <p:sp>
        <p:nvSpPr>
          <p:cNvPr id="15" name="Правая фигурная скобка 14"/>
          <p:cNvSpPr>
            <a:spLocks/>
          </p:cNvSpPr>
          <p:nvPr/>
        </p:nvSpPr>
        <p:spPr bwMode="auto">
          <a:xfrm rot="5400000">
            <a:off x="5924550" y="-1554162"/>
            <a:ext cx="563563" cy="10479087"/>
          </a:xfrm>
          <a:prstGeom prst="rightBrace">
            <a:avLst>
              <a:gd name="adj1" fmla="val 17992"/>
              <a:gd name="adj2" fmla="val 50000"/>
            </a:avLst>
          </a:prstGeom>
          <a:noFill/>
          <a:ln w="38100" algn="ctr">
            <a:solidFill>
              <a:srgbClr val="474343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8638" y="4206875"/>
            <a:ext cx="8772525" cy="17208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2033588" y="4214813"/>
            <a:ext cx="845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Рекомендовать муниципальным образованиям Краснодарского края ежегодно, </a:t>
            </a:r>
            <a:r>
              <a:rPr lang="ru-RU" b="1">
                <a:latin typeface="TruthCYR Bold" pitchFamily="50" charset="-52"/>
              </a:rPr>
              <a:t>до </a:t>
            </a:r>
            <a:r>
              <a:rPr lang="ru-RU" b="1" i="1" u="sng">
                <a:latin typeface="Arial Black" pitchFamily="34" charset="0"/>
              </a:rPr>
              <a:t>25 августа</a:t>
            </a:r>
            <a:r>
              <a:rPr lang="ru-RU" b="1"/>
              <a:t>, представлять информацию о результатах независимой оценки качества оказания услуг организациями в сфере образования, учредителями которых они являются, в соответствующие органы исполнительной власти Краснодарского края согласно направлению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1435</TotalTime>
  <Words>1078</Words>
  <Application>Microsoft Office PowerPoint</Application>
  <PresentationFormat>Произвольный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 Light</vt:lpstr>
      <vt:lpstr>Calibri</vt:lpstr>
      <vt:lpstr>Times New Roman</vt:lpstr>
      <vt:lpstr>TruthCYR Bold</vt:lpstr>
      <vt:lpstr>Arial Black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Q12</dc:creator>
  <cp:lastModifiedBy>molchanova_na</cp:lastModifiedBy>
  <cp:revision>81</cp:revision>
  <cp:lastPrinted>2018-07-02T13:03:06Z</cp:lastPrinted>
  <dcterms:created xsi:type="dcterms:W3CDTF">2017-08-14T07:16:10Z</dcterms:created>
  <dcterms:modified xsi:type="dcterms:W3CDTF">2018-07-11T11:30:22Z</dcterms:modified>
</cp:coreProperties>
</file>