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87" r:id="rId3"/>
    <p:sldId id="288" r:id="rId4"/>
    <p:sldId id="302" r:id="rId5"/>
    <p:sldId id="286" r:id="rId6"/>
    <p:sldId id="294" r:id="rId7"/>
    <p:sldId id="303" r:id="rId8"/>
    <p:sldId id="304" r:id="rId9"/>
    <p:sldId id="295" r:id="rId10"/>
    <p:sldId id="298" r:id="rId11"/>
    <p:sldId id="299" r:id="rId12"/>
    <p:sldId id="300" r:id="rId13"/>
    <p:sldId id="296" r:id="rId14"/>
    <p:sldId id="301" r:id="rId15"/>
    <p:sldId id="274" r:id="rId16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Q9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AADC"/>
    <a:srgbClr val="9DC3E6"/>
    <a:srgbClr val="2E75B6"/>
    <a:srgbClr val="990000"/>
    <a:srgbClr val="DEEBF7"/>
    <a:srgbClr val="548235"/>
    <a:srgbClr val="C5E0B4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FEA45D-2516-4FA3-8F55-73D0A1DE2126}" type="doc">
      <dgm:prSet loTypeId="urn:microsoft.com/office/officeart/2008/layout/PictureAccentList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8DD649EA-7FDB-4B25-891A-C09EFC085714}">
      <dgm:prSet phldrT="[Текст]" custT="1"/>
      <dgm:spPr>
        <a:solidFill>
          <a:srgbClr val="9DC3E6"/>
        </a:solidFill>
        <a:ln w="38100">
          <a:solidFill>
            <a:srgbClr val="2E75B6"/>
          </a:solidFill>
        </a:ln>
      </dgm:spPr>
      <dgm:t>
        <a:bodyPr/>
        <a:lstStyle/>
        <a:p>
          <a:pPr algn="ctr"/>
          <a:r>
            <a:rPr lang="ru-RU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Региональные нормативно-правовые документы</a:t>
          </a:r>
          <a:endParaRPr lang="ru-RU" sz="24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020FC6-0AE4-47B7-B575-1172145C6EE3}" type="parTrans" cxnId="{A6BF127E-6403-4955-B820-E6BB406B2F64}">
      <dgm:prSet/>
      <dgm:spPr/>
      <dgm:t>
        <a:bodyPr/>
        <a:lstStyle/>
        <a:p>
          <a:pPr algn="ctr"/>
          <a:endParaRPr lang="ru-RU"/>
        </a:p>
      </dgm:t>
    </dgm:pt>
    <dgm:pt modelId="{765D6C41-DA1B-4780-9513-43000041A568}" type="sibTrans" cxnId="{A6BF127E-6403-4955-B820-E6BB406B2F64}">
      <dgm:prSet/>
      <dgm:spPr/>
      <dgm:t>
        <a:bodyPr/>
        <a:lstStyle/>
        <a:p>
          <a:pPr algn="ctr"/>
          <a:endParaRPr lang="ru-RU"/>
        </a:p>
      </dgm:t>
    </dgm:pt>
    <dgm:pt modelId="{38D830E6-8337-47B0-94EF-BC09280CEB82}">
      <dgm:prSet phldrT="[Текст]" custT="1"/>
      <dgm:spPr>
        <a:solidFill>
          <a:srgbClr val="9DC3E6"/>
        </a:solidFill>
        <a:ln w="38100">
          <a:solidFill>
            <a:srgbClr val="2E75B6"/>
          </a:solidFill>
        </a:ln>
      </dgm:spPr>
      <dgm:t>
        <a:bodyPr/>
        <a:lstStyle/>
        <a:p>
          <a:pPr algn="ctr">
            <a:spcAft>
              <a:spcPts val="50"/>
            </a:spcAft>
          </a:pPr>
          <a:r>
            <a: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Схема организации распределения участников и лиц , привлекаемых к проведению ОГЭ по ППЭ и аудиториям в Краснодарском крае в 2017 году</a:t>
          </a:r>
        </a:p>
        <a:p>
          <a:pPr algn="ctr">
            <a:spcAft>
              <a:spcPts val="50"/>
            </a:spcAft>
          </a:pPr>
          <a:r>
            <a: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(приказ МОН и МП КК от 06.12.2016 № 5576)</a:t>
          </a:r>
          <a:r>
            <a:rPr lang="ru-RU" sz="16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16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EC842C-CE3C-4396-AADC-BC1C81D10521}" type="parTrans" cxnId="{6B8A2CAE-FFD5-4DB6-AD87-F6F191E3ED3B}">
      <dgm:prSet/>
      <dgm:spPr/>
      <dgm:t>
        <a:bodyPr/>
        <a:lstStyle/>
        <a:p>
          <a:pPr algn="ctr"/>
          <a:endParaRPr lang="ru-RU"/>
        </a:p>
      </dgm:t>
    </dgm:pt>
    <dgm:pt modelId="{779F0D32-C5ED-4BAA-A13F-1143ADA8794D}" type="sibTrans" cxnId="{6B8A2CAE-FFD5-4DB6-AD87-F6F191E3ED3B}">
      <dgm:prSet/>
      <dgm:spPr/>
      <dgm:t>
        <a:bodyPr/>
        <a:lstStyle/>
        <a:p>
          <a:pPr algn="ctr"/>
          <a:endParaRPr lang="ru-RU"/>
        </a:p>
      </dgm:t>
    </dgm:pt>
    <dgm:pt modelId="{AA8145CC-68D6-4A32-892B-1FAFE1AD87DD}">
      <dgm:prSet phldrT="[Текст]" custT="1"/>
      <dgm:spPr>
        <a:solidFill>
          <a:srgbClr val="9DC3E6"/>
        </a:solidFill>
        <a:ln w="38100">
          <a:solidFill>
            <a:srgbClr val="2E75B6"/>
          </a:solidFill>
        </a:ln>
      </dgm:spPr>
      <dgm:t>
        <a:bodyPr/>
        <a:lstStyle/>
        <a:p>
          <a:pPr algn="ctr">
            <a:lnSpc>
              <a:spcPct val="100000"/>
            </a:lnSpc>
            <a:spcAft>
              <a:spcPts val="50"/>
            </a:spcAft>
          </a:pPr>
          <a:r>
            <a: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Схема приемки и учета экзаменационных материалов ОГЭ </a:t>
          </a:r>
        </a:p>
        <a:p>
          <a:pPr algn="ctr">
            <a:lnSpc>
              <a:spcPct val="100000"/>
            </a:lnSpc>
            <a:spcAft>
              <a:spcPts val="50"/>
            </a:spcAft>
          </a:pPr>
          <a:r>
            <a: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 Краснодарском крае  в 2017 году </a:t>
          </a:r>
        </a:p>
        <a:p>
          <a:pPr algn="ctr">
            <a:lnSpc>
              <a:spcPct val="100000"/>
            </a:lnSpc>
            <a:spcAft>
              <a:spcPts val="50"/>
            </a:spcAft>
          </a:pPr>
          <a:r>
            <a:rPr lang="ru-RU" sz="1600" b="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(приказ МОН и МП КК от 06.12.2016 № 5576)</a:t>
          </a:r>
          <a:r>
            <a:rPr lang="ru-RU" sz="16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16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0B9097-3D15-418A-B3D4-A6CCAD1EA7C7}" type="parTrans" cxnId="{0E5CAA11-5B0A-4763-828E-4C28B9E704E3}">
      <dgm:prSet/>
      <dgm:spPr/>
      <dgm:t>
        <a:bodyPr/>
        <a:lstStyle/>
        <a:p>
          <a:pPr algn="ctr"/>
          <a:endParaRPr lang="ru-RU"/>
        </a:p>
      </dgm:t>
    </dgm:pt>
    <dgm:pt modelId="{A922F398-D3FD-4808-9B9A-51D59DBF57D8}" type="sibTrans" cxnId="{0E5CAA11-5B0A-4763-828E-4C28B9E704E3}">
      <dgm:prSet/>
      <dgm:spPr/>
      <dgm:t>
        <a:bodyPr/>
        <a:lstStyle/>
        <a:p>
          <a:pPr algn="ctr"/>
          <a:endParaRPr lang="ru-RU"/>
        </a:p>
      </dgm:t>
    </dgm:pt>
    <dgm:pt modelId="{24A01D5C-CF0C-48D6-98C5-73806720FA86}">
      <dgm:prSet custT="1"/>
      <dgm:spPr>
        <a:solidFill>
          <a:srgbClr val="9DC3E6"/>
        </a:solidFill>
        <a:ln w="38100">
          <a:solidFill>
            <a:srgbClr val="2E75B6"/>
          </a:solidFill>
        </a:ln>
      </dgm:spPr>
      <dgm:t>
        <a:bodyPr/>
        <a:lstStyle/>
        <a:p>
          <a:pPr algn="ctr">
            <a:spcAft>
              <a:spcPts val="50"/>
            </a:spcAft>
          </a:pPr>
          <a:r>
            <a: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Схема обработки экзаменационных материалов  ОГЭ </a:t>
          </a:r>
        </a:p>
        <a:p>
          <a:pPr algn="ctr">
            <a:spcAft>
              <a:spcPts val="50"/>
            </a:spcAft>
          </a:pPr>
          <a:r>
            <a: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 Краснодарском крае  в 2017 году</a:t>
          </a:r>
        </a:p>
        <a:p>
          <a:pPr algn="ctr">
            <a:spcAft>
              <a:spcPts val="50"/>
            </a:spcAft>
          </a:pPr>
          <a:r>
            <a:rPr lang="ru-RU" sz="1600" b="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(приказ МОН и МП КК от 06.12.2016 № 5576)</a:t>
          </a:r>
          <a:r>
            <a:rPr lang="ru-RU" sz="16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16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823C37-895A-4D99-9C08-99ADB478AA20}" type="parTrans" cxnId="{56320ED0-6B10-4A9E-BB89-52B352D561C7}">
      <dgm:prSet/>
      <dgm:spPr/>
      <dgm:t>
        <a:bodyPr/>
        <a:lstStyle/>
        <a:p>
          <a:pPr algn="ctr"/>
          <a:endParaRPr lang="ru-RU"/>
        </a:p>
      </dgm:t>
    </dgm:pt>
    <dgm:pt modelId="{123418BD-40AD-4BA2-831F-6BCE4AD60C8D}" type="sibTrans" cxnId="{56320ED0-6B10-4A9E-BB89-52B352D561C7}">
      <dgm:prSet/>
      <dgm:spPr/>
      <dgm:t>
        <a:bodyPr/>
        <a:lstStyle/>
        <a:p>
          <a:pPr algn="ctr"/>
          <a:endParaRPr lang="ru-RU"/>
        </a:p>
      </dgm:t>
    </dgm:pt>
    <dgm:pt modelId="{51C4B5AA-3989-4A5E-AE4A-662D24D1EC37}">
      <dgm:prSet custT="1"/>
      <dgm:spPr>
        <a:solidFill>
          <a:srgbClr val="9DC3E6"/>
        </a:solidFill>
        <a:ln w="38100">
          <a:solidFill>
            <a:srgbClr val="2E75B6"/>
          </a:solidFill>
        </a:ln>
      </dgm:spPr>
      <dgm:t>
        <a:bodyPr/>
        <a:lstStyle/>
        <a:p>
          <a:pPr algn="ctr">
            <a:spcAft>
              <a:spcPts val="50"/>
            </a:spcAft>
          </a:pPr>
          <a:r>
            <a: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Схема сбора и хранения видеозаписей при проведение ГИА по  образовательным программам основного общего образования в форме ОГЭ в Краснодарском крае  в 2017 году</a:t>
          </a:r>
        </a:p>
        <a:p>
          <a:pPr algn="ctr">
            <a:spcAft>
              <a:spcPts val="50"/>
            </a:spcAft>
          </a:pPr>
          <a:r>
            <a:rPr lang="ru-RU" sz="1600" b="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(приказ МОН и МП КК от 11.01.2017 № 49)</a:t>
          </a:r>
          <a:r>
            <a:rPr lang="ru-RU" sz="16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16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DF6DE4-7572-43A1-B498-E945BFCC9D8B}" type="parTrans" cxnId="{1C44F1DA-F315-45E6-A5B3-8076581CB2A1}">
      <dgm:prSet/>
      <dgm:spPr/>
      <dgm:t>
        <a:bodyPr/>
        <a:lstStyle/>
        <a:p>
          <a:pPr algn="ctr"/>
          <a:endParaRPr lang="ru-RU"/>
        </a:p>
      </dgm:t>
    </dgm:pt>
    <dgm:pt modelId="{7F70593F-D6F1-4D42-90DF-5DD6DB9ED3E4}" type="sibTrans" cxnId="{1C44F1DA-F315-45E6-A5B3-8076581CB2A1}">
      <dgm:prSet/>
      <dgm:spPr/>
      <dgm:t>
        <a:bodyPr/>
        <a:lstStyle/>
        <a:p>
          <a:pPr algn="ctr"/>
          <a:endParaRPr lang="ru-RU"/>
        </a:p>
      </dgm:t>
    </dgm:pt>
    <dgm:pt modelId="{79221AC6-B9BB-4C02-90A8-2297E914238A}" type="pres">
      <dgm:prSet presAssocID="{C7FEA45D-2516-4FA3-8F55-73D0A1DE2126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10C57BE-8FBF-4FD4-8DB7-E8CE4ECE644A}" type="pres">
      <dgm:prSet presAssocID="{8DD649EA-7FDB-4B25-891A-C09EFC085714}" presName="root" presStyleCnt="0">
        <dgm:presLayoutVars>
          <dgm:chMax/>
          <dgm:chPref val="4"/>
        </dgm:presLayoutVars>
      </dgm:prSet>
      <dgm:spPr/>
    </dgm:pt>
    <dgm:pt modelId="{C6A71054-DD7D-4C65-9AFC-888DA48FCE7B}" type="pres">
      <dgm:prSet presAssocID="{8DD649EA-7FDB-4B25-891A-C09EFC085714}" presName="rootComposite" presStyleCnt="0">
        <dgm:presLayoutVars/>
      </dgm:prSet>
      <dgm:spPr/>
    </dgm:pt>
    <dgm:pt modelId="{60DBD747-CC3C-4BAC-A026-8888EEF2E8CF}" type="pres">
      <dgm:prSet presAssocID="{8DD649EA-7FDB-4B25-891A-C09EFC085714}" presName="rootText" presStyleLbl="node0" presStyleIdx="0" presStyleCnt="1" custLinFactNeighborX="5121" custLinFactNeighborY="4813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F04F531B-F509-46BE-A461-25353991C870}" type="pres">
      <dgm:prSet presAssocID="{8DD649EA-7FDB-4B25-891A-C09EFC085714}" presName="childShape" presStyleCnt="0">
        <dgm:presLayoutVars>
          <dgm:chMax val="0"/>
          <dgm:chPref val="0"/>
        </dgm:presLayoutVars>
      </dgm:prSet>
      <dgm:spPr/>
    </dgm:pt>
    <dgm:pt modelId="{3211C61E-716C-433F-BDC5-DC283772DE34}" type="pres">
      <dgm:prSet presAssocID="{38D830E6-8337-47B0-94EF-BC09280CEB82}" presName="childComposite" presStyleCnt="0">
        <dgm:presLayoutVars>
          <dgm:chMax val="0"/>
          <dgm:chPref val="0"/>
        </dgm:presLayoutVars>
      </dgm:prSet>
      <dgm:spPr/>
    </dgm:pt>
    <dgm:pt modelId="{9A149854-E82E-4F14-9BD8-14FFF73C9008}" type="pres">
      <dgm:prSet presAssocID="{38D830E6-8337-47B0-94EF-BC09280CEB82}" presName="Image" presStyleLbl="node1" presStyleIdx="0" presStyleCnt="4" custLinFactX="-37639" custLinFactNeighborX="-100000" custLinFactNeighborY="-1004"/>
      <dgm:spPr>
        <a:prstGeom prst="rightArrow">
          <a:avLst/>
        </a:prstGeom>
        <a:solidFill>
          <a:srgbClr val="9DC3E6"/>
        </a:solidFill>
        <a:ln w="38100">
          <a:solidFill>
            <a:srgbClr val="2E75B6"/>
          </a:solidFill>
        </a:ln>
      </dgm:spPr>
      <dgm:t>
        <a:bodyPr/>
        <a:lstStyle/>
        <a:p>
          <a:endParaRPr lang="ru-RU"/>
        </a:p>
      </dgm:t>
    </dgm:pt>
    <dgm:pt modelId="{0429F7D3-6A45-4374-A901-837BC898E516}" type="pres">
      <dgm:prSet presAssocID="{38D830E6-8337-47B0-94EF-BC09280CEB82}" presName="childText" presStyleLbl="lnNode1" presStyleIdx="0" presStyleCnt="4" custScaleX="136102" custScaleY="111216" custLinFactNeighborX="5629" custLinFactNeighborY="10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C2573D-A220-457C-888C-0AE974BB75F6}" type="pres">
      <dgm:prSet presAssocID="{AA8145CC-68D6-4A32-892B-1FAFE1AD87DD}" presName="childComposite" presStyleCnt="0">
        <dgm:presLayoutVars>
          <dgm:chMax val="0"/>
          <dgm:chPref val="0"/>
        </dgm:presLayoutVars>
      </dgm:prSet>
      <dgm:spPr/>
    </dgm:pt>
    <dgm:pt modelId="{27F0C370-D876-41F4-8765-851731EC1898}" type="pres">
      <dgm:prSet presAssocID="{AA8145CC-68D6-4A32-892B-1FAFE1AD87DD}" presName="Image" presStyleLbl="node1" presStyleIdx="1" presStyleCnt="4" custLinFactX="-37639" custLinFactNeighborX="-100000" custLinFactNeighborY="-1004"/>
      <dgm:spPr>
        <a:prstGeom prst="rightArrow">
          <a:avLst/>
        </a:prstGeom>
        <a:solidFill>
          <a:srgbClr val="9DC3E6"/>
        </a:solidFill>
        <a:ln w="38100">
          <a:solidFill>
            <a:srgbClr val="2E75B6"/>
          </a:solidFill>
        </a:ln>
      </dgm:spPr>
      <dgm:t>
        <a:bodyPr/>
        <a:lstStyle/>
        <a:p>
          <a:endParaRPr lang="ru-RU"/>
        </a:p>
      </dgm:t>
    </dgm:pt>
    <dgm:pt modelId="{7C17353D-1478-49BD-AA83-2252ECCDA715}" type="pres">
      <dgm:prSet presAssocID="{AA8145CC-68D6-4A32-892B-1FAFE1AD87DD}" presName="childText" presStyleLbl="lnNode1" presStyleIdx="1" presStyleCnt="4" custScaleX="136102" custLinFactNeighborX="5629" custLinFactNeighborY="10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00FB9C-FEE2-4239-925B-5C05FAAB4404}" type="pres">
      <dgm:prSet presAssocID="{24A01D5C-CF0C-48D6-98C5-73806720FA86}" presName="childComposite" presStyleCnt="0">
        <dgm:presLayoutVars>
          <dgm:chMax val="0"/>
          <dgm:chPref val="0"/>
        </dgm:presLayoutVars>
      </dgm:prSet>
      <dgm:spPr/>
    </dgm:pt>
    <dgm:pt modelId="{D528ECAF-B289-4525-ABB2-791E9EB16401}" type="pres">
      <dgm:prSet presAssocID="{24A01D5C-CF0C-48D6-98C5-73806720FA86}" presName="Image" presStyleLbl="node1" presStyleIdx="2" presStyleCnt="4" custLinFactX="-37639" custLinFactNeighborX="-100000" custLinFactNeighborY="-1004"/>
      <dgm:spPr>
        <a:prstGeom prst="rightArrow">
          <a:avLst/>
        </a:prstGeom>
        <a:solidFill>
          <a:srgbClr val="9DC3E6"/>
        </a:solidFill>
        <a:ln w="38100">
          <a:solidFill>
            <a:srgbClr val="2E75B6"/>
          </a:solidFill>
        </a:ln>
      </dgm:spPr>
      <dgm:t>
        <a:bodyPr/>
        <a:lstStyle/>
        <a:p>
          <a:endParaRPr lang="ru-RU"/>
        </a:p>
      </dgm:t>
    </dgm:pt>
    <dgm:pt modelId="{9855ABE0-81DF-409C-A6A4-88192DF0D56C}" type="pres">
      <dgm:prSet presAssocID="{24A01D5C-CF0C-48D6-98C5-73806720FA86}" presName="childText" presStyleLbl="lnNode1" presStyleIdx="2" presStyleCnt="4" custScaleX="136102" custLinFactNeighborX="5629" custLinFactNeighborY="10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671E97-73E0-4725-9C20-8E11145B9061}" type="pres">
      <dgm:prSet presAssocID="{51C4B5AA-3989-4A5E-AE4A-662D24D1EC37}" presName="childComposite" presStyleCnt="0">
        <dgm:presLayoutVars>
          <dgm:chMax val="0"/>
          <dgm:chPref val="0"/>
        </dgm:presLayoutVars>
      </dgm:prSet>
      <dgm:spPr/>
    </dgm:pt>
    <dgm:pt modelId="{084FE6F6-1F18-42F4-A76A-3D0BE98395F1}" type="pres">
      <dgm:prSet presAssocID="{51C4B5AA-3989-4A5E-AE4A-662D24D1EC37}" presName="Image" presStyleLbl="node1" presStyleIdx="3" presStyleCnt="4" custLinFactX="-37639" custLinFactNeighborX="-100000" custLinFactNeighborY="-2871"/>
      <dgm:spPr>
        <a:prstGeom prst="rightArrow">
          <a:avLst/>
        </a:prstGeom>
        <a:solidFill>
          <a:srgbClr val="9DC3E6"/>
        </a:solidFill>
        <a:ln w="38100">
          <a:solidFill>
            <a:srgbClr val="2E75B6"/>
          </a:solidFill>
        </a:ln>
      </dgm:spPr>
      <dgm:t>
        <a:bodyPr/>
        <a:lstStyle/>
        <a:p>
          <a:endParaRPr lang="ru-RU"/>
        </a:p>
      </dgm:t>
    </dgm:pt>
    <dgm:pt modelId="{786D2C31-DF8D-4473-A4DB-EBC99EFB475C}" type="pres">
      <dgm:prSet presAssocID="{51C4B5AA-3989-4A5E-AE4A-662D24D1EC37}" presName="childText" presStyleLbl="lnNode1" presStyleIdx="3" presStyleCnt="4" custScaleX="136102" custScaleY="107959" custLinFactNeighborX="5629" custLinFactNeighborY="10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4DA059-07A5-49C0-A306-13F013AD4179}" type="presOf" srcId="{24A01D5C-CF0C-48D6-98C5-73806720FA86}" destId="{9855ABE0-81DF-409C-A6A4-88192DF0D56C}" srcOrd="0" destOrd="0" presId="urn:microsoft.com/office/officeart/2008/layout/PictureAccentList"/>
    <dgm:cxn modelId="{DF79B4FF-4C2C-4862-BF45-C7CD8BDF2027}" type="presOf" srcId="{51C4B5AA-3989-4A5E-AE4A-662D24D1EC37}" destId="{786D2C31-DF8D-4473-A4DB-EBC99EFB475C}" srcOrd="0" destOrd="0" presId="urn:microsoft.com/office/officeart/2008/layout/PictureAccentList"/>
    <dgm:cxn modelId="{A019098A-36F5-4B10-8F0A-7C08BECACE24}" type="presOf" srcId="{38D830E6-8337-47B0-94EF-BC09280CEB82}" destId="{0429F7D3-6A45-4374-A901-837BC898E516}" srcOrd="0" destOrd="0" presId="urn:microsoft.com/office/officeart/2008/layout/PictureAccentList"/>
    <dgm:cxn modelId="{0E5CAA11-5B0A-4763-828E-4C28B9E704E3}" srcId="{8DD649EA-7FDB-4B25-891A-C09EFC085714}" destId="{AA8145CC-68D6-4A32-892B-1FAFE1AD87DD}" srcOrd="1" destOrd="0" parTransId="{B70B9097-3D15-418A-B3D4-A6CCAD1EA7C7}" sibTransId="{A922F398-D3FD-4808-9B9A-51D59DBF57D8}"/>
    <dgm:cxn modelId="{56F5DDAC-FCD7-476C-89CC-5F292B810A86}" type="presOf" srcId="{C7FEA45D-2516-4FA3-8F55-73D0A1DE2126}" destId="{79221AC6-B9BB-4C02-90A8-2297E914238A}" srcOrd="0" destOrd="0" presId="urn:microsoft.com/office/officeart/2008/layout/PictureAccentList"/>
    <dgm:cxn modelId="{6819F4D4-6004-4981-995D-D05854B53219}" type="presOf" srcId="{AA8145CC-68D6-4A32-892B-1FAFE1AD87DD}" destId="{7C17353D-1478-49BD-AA83-2252ECCDA715}" srcOrd="0" destOrd="0" presId="urn:microsoft.com/office/officeart/2008/layout/PictureAccentList"/>
    <dgm:cxn modelId="{02D3B754-67BD-4C9F-A6DB-460DEB33D1E5}" type="presOf" srcId="{8DD649EA-7FDB-4B25-891A-C09EFC085714}" destId="{60DBD747-CC3C-4BAC-A026-8888EEF2E8CF}" srcOrd="0" destOrd="0" presId="urn:microsoft.com/office/officeart/2008/layout/PictureAccentList"/>
    <dgm:cxn modelId="{56320ED0-6B10-4A9E-BB89-52B352D561C7}" srcId="{8DD649EA-7FDB-4B25-891A-C09EFC085714}" destId="{24A01D5C-CF0C-48D6-98C5-73806720FA86}" srcOrd="2" destOrd="0" parTransId="{C2823C37-895A-4D99-9C08-99ADB478AA20}" sibTransId="{123418BD-40AD-4BA2-831F-6BCE4AD60C8D}"/>
    <dgm:cxn modelId="{6B8A2CAE-FFD5-4DB6-AD87-F6F191E3ED3B}" srcId="{8DD649EA-7FDB-4B25-891A-C09EFC085714}" destId="{38D830E6-8337-47B0-94EF-BC09280CEB82}" srcOrd="0" destOrd="0" parTransId="{D2EC842C-CE3C-4396-AADC-BC1C81D10521}" sibTransId="{779F0D32-C5ED-4BAA-A13F-1143ADA8794D}"/>
    <dgm:cxn modelId="{A6BF127E-6403-4955-B820-E6BB406B2F64}" srcId="{C7FEA45D-2516-4FA3-8F55-73D0A1DE2126}" destId="{8DD649EA-7FDB-4B25-891A-C09EFC085714}" srcOrd="0" destOrd="0" parTransId="{ED020FC6-0AE4-47B7-B575-1172145C6EE3}" sibTransId="{765D6C41-DA1B-4780-9513-43000041A568}"/>
    <dgm:cxn modelId="{1C44F1DA-F315-45E6-A5B3-8076581CB2A1}" srcId="{8DD649EA-7FDB-4B25-891A-C09EFC085714}" destId="{51C4B5AA-3989-4A5E-AE4A-662D24D1EC37}" srcOrd="3" destOrd="0" parTransId="{74DF6DE4-7572-43A1-B498-E945BFCC9D8B}" sibTransId="{7F70593F-D6F1-4D42-90DF-5DD6DB9ED3E4}"/>
    <dgm:cxn modelId="{3FD37C58-8944-4F1F-B551-CBC25CBB5002}" type="presParOf" srcId="{79221AC6-B9BB-4C02-90A8-2297E914238A}" destId="{410C57BE-8FBF-4FD4-8DB7-E8CE4ECE644A}" srcOrd="0" destOrd="0" presId="urn:microsoft.com/office/officeart/2008/layout/PictureAccentList"/>
    <dgm:cxn modelId="{EA5D1B17-7252-4AEC-BA1E-1846F11109EF}" type="presParOf" srcId="{410C57BE-8FBF-4FD4-8DB7-E8CE4ECE644A}" destId="{C6A71054-DD7D-4C65-9AFC-888DA48FCE7B}" srcOrd="0" destOrd="0" presId="urn:microsoft.com/office/officeart/2008/layout/PictureAccentList"/>
    <dgm:cxn modelId="{4E73424D-9070-4BA6-BE9C-745F2A5D0B0F}" type="presParOf" srcId="{C6A71054-DD7D-4C65-9AFC-888DA48FCE7B}" destId="{60DBD747-CC3C-4BAC-A026-8888EEF2E8CF}" srcOrd="0" destOrd="0" presId="urn:microsoft.com/office/officeart/2008/layout/PictureAccentList"/>
    <dgm:cxn modelId="{1CAB07A0-A3D2-4CE8-AE2D-18CCF46F9C32}" type="presParOf" srcId="{410C57BE-8FBF-4FD4-8DB7-E8CE4ECE644A}" destId="{F04F531B-F509-46BE-A461-25353991C870}" srcOrd="1" destOrd="0" presId="urn:microsoft.com/office/officeart/2008/layout/PictureAccentList"/>
    <dgm:cxn modelId="{3E29FB1F-3882-4D69-A9E4-EA9D9B8FBD61}" type="presParOf" srcId="{F04F531B-F509-46BE-A461-25353991C870}" destId="{3211C61E-716C-433F-BDC5-DC283772DE34}" srcOrd="0" destOrd="0" presId="urn:microsoft.com/office/officeart/2008/layout/PictureAccentList"/>
    <dgm:cxn modelId="{D0C32ACD-B3F9-4FCB-A267-86733A1701CD}" type="presParOf" srcId="{3211C61E-716C-433F-BDC5-DC283772DE34}" destId="{9A149854-E82E-4F14-9BD8-14FFF73C9008}" srcOrd="0" destOrd="0" presId="urn:microsoft.com/office/officeart/2008/layout/PictureAccentList"/>
    <dgm:cxn modelId="{C1712194-C2BB-4DD1-8C62-8EAADCD84AEF}" type="presParOf" srcId="{3211C61E-716C-433F-BDC5-DC283772DE34}" destId="{0429F7D3-6A45-4374-A901-837BC898E516}" srcOrd="1" destOrd="0" presId="urn:microsoft.com/office/officeart/2008/layout/PictureAccentList"/>
    <dgm:cxn modelId="{C7557A62-D9BB-4984-B285-A6ED68E0E39F}" type="presParOf" srcId="{F04F531B-F509-46BE-A461-25353991C870}" destId="{6EC2573D-A220-457C-888C-0AE974BB75F6}" srcOrd="1" destOrd="0" presId="urn:microsoft.com/office/officeart/2008/layout/PictureAccentList"/>
    <dgm:cxn modelId="{35A55C5E-B933-4EA7-9312-F5FBBE8A9450}" type="presParOf" srcId="{6EC2573D-A220-457C-888C-0AE974BB75F6}" destId="{27F0C370-D876-41F4-8765-851731EC1898}" srcOrd="0" destOrd="0" presId="urn:microsoft.com/office/officeart/2008/layout/PictureAccentList"/>
    <dgm:cxn modelId="{30CCBC5B-E58B-4DCE-B979-0648FAD3CEB8}" type="presParOf" srcId="{6EC2573D-A220-457C-888C-0AE974BB75F6}" destId="{7C17353D-1478-49BD-AA83-2252ECCDA715}" srcOrd="1" destOrd="0" presId="urn:microsoft.com/office/officeart/2008/layout/PictureAccentList"/>
    <dgm:cxn modelId="{6540D311-F532-4112-8131-0CDBCE24938F}" type="presParOf" srcId="{F04F531B-F509-46BE-A461-25353991C870}" destId="{A300FB9C-FEE2-4239-925B-5C05FAAB4404}" srcOrd="2" destOrd="0" presId="urn:microsoft.com/office/officeart/2008/layout/PictureAccentList"/>
    <dgm:cxn modelId="{E72ACC96-8F1B-47BB-A7BF-AB1B5DB68B5D}" type="presParOf" srcId="{A300FB9C-FEE2-4239-925B-5C05FAAB4404}" destId="{D528ECAF-B289-4525-ABB2-791E9EB16401}" srcOrd="0" destOrd="0" presId="urn:microsoft.com/office/officeart/2008/layout/PictureAccentList"/>
    <dgm:cxn modelId="{426C9702-1AC7-4345-BFB7-546DA1957994}" type="presParOf" srcId="{A300FB9C-FEE2-4239-925B-5C05FAAB4404}" destId="{9855ABE0-81DF-409C-A6A4-88192DF0D56C}" srcOrd="1" destOrd="0" presId="urn:microsoft.com/office/officeart/2008/layout/PictureAccentList"/>
    <dgm:cxn modelId="{F24509D4-7CCB-487E-A021-2348DD250BCD}" type="presParOf" srcId="{F04F531B-F509-46BE-A461-25353991C870}" destId="{F7671E97-73E0-4725-9C20-8E11145B9061}" srcOrd="3" destOrd="0" presId="urn:microsoft.com/office/officeart/2008/layout/PictureAccentList"/>
    <dgm:cxn modelId="{0769329C-9AC5-4523-A7B4-EDDE39D2AC91}" type="presParOf" srcId="{F7671E97-73E0-4725-9C20-8E11145B9061}" destId="{084FE6F6-1F18-42F4-A76A-3D0BE98395F1}" srcOrd="0" destOrd="0" presId="urn:microsoft.com/office/officeart/2008/layout/PictureAccentList"/>
    <dgm:cxn modelId="{960028BF-A93C-475A-B7CE-AE23353DDB73}" type="presParOf" srcId="{F7671E97-73E0-4725-9C20-8E11145B9061}" destId="{786D2C31-DF8D-4473-A4DB-EBC99EFB475C}" srcOrd="1" destOrd="0" presId="urn:microsoft.com/office/officeart/2008/layout/PictureAccent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139E0-F1BC-4986-ABD6-1E6CC88625D3}" type="datetimeFigureOut">
              <a:rPr lang="ru-RU"/>
              <a:pPr>
                <a:defRPr/>
              </a:pPr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F2389-7421-4976-9DDE-1D3840859F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7ACD9-7453-4FD7-95C2-0D8C112CB7EA}" type="datetimeFigureOut">
              <a:rPr lang="ru-RU"/>
              <a:pPr>
                <a:defRPr/>
              </a:pPr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830B3-3D8F-4AD3-8FA5-F34E6C8138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5D8E4-54A9-431F-8A6B-C4D1B70E2A11}" type="datetimeFigureOut">
              <a:rPr lang="ru-RU"/>
              <a:pPr>
                <a:defRPr/>
              </a:pPr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B5DC4-1FA5-4771-9AE1-584E50CDFE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7E90C-BAB3-47F3-967B-863EA1E5BDCD}" type="datetimeFigureOut">
              <a:rPr lang="ru-RU"/>
              <a:pPr>
                <a:defRPr/>
              </a:pPr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64397-24E2-44D5-B574-2E255FAAB4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7F048-D335-40EE-A860-F57D5A3C28FE}" type="datetimeFigureOut">
              <a:rPr lang="ru-RU"/>
              <a:pPr>
                <a:defRPr/>
              </a:pPr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26D2D-A1B7-4CA7-A7E5-7EF6776DA6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33377-AB36-42ED-B036-686F51AFA462}" type="datetimeFigureOut">
              <a:rPr lang="ru-RU"/>
              <a:pPr>
                <a:defRPr/>
              </a:pPr>
              <a:t>26.01.2017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D73F8-3AAB-4547-BCFE-18F047090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94788-C232-48CA-B8C4-D604931B7F2F}" type="datetimeFigureOut">
              <a:rPr lang="ru-RU"/>
              <a:pPr>
                <a:defRPr/>
              </a:pPr>
              <a:t>26.01.2017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DE1D2-3EAC-4646-B44A-95AFAD1C77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6F25E-A716-4677-9680-4383401F85A8}" type="datetimeFigureOut">
              <a:rPr lang="ru-RU"/>
              <a:pPr>
                <a:defRPr/>
              </a:pPr>
              <a:t>26.01.2017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6E3B4-B772-490D-B0AA-B2C3555AC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B4D4C-FD19-4191-AFA6-673439E4592F}" type="datetimeFigureOut">
              <a:rPr lang="ru-RU"/>
              <a:pPr>
                <a:defRPr/>
              </a:pPr>
              <a:t>26.01.2017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8B270-92C8-4664-92A5-A16717A23B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096E4-A2C2-4A4E-AABF-054BC759060C}" type="datetimeFigureOut">
              <a:rPr lang="ru-RU"/>
              <a:pPr>
                <a:defRPr/>
              </a:pPr>
              <a:t>26.01.2017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70125-7A19-4DCD-BC55-8D51B55C72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B8DED-092B-4CE1-90E3-C5FC5975BF46}" type="datetimeFigureOut">
              <a:rPr lang="ru-RU"/>
              <a:pPr>
                <a:defRPr/>
              </a:pPr>
              <a:t>26.01.2017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EFB70-E2DE-45AD-9A94-5005C8B935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F8AE78-E602-4578-B817-712994BC1205}" type="datetimeFigureOut">
              <a:rPr lang="ru-RU"/>
              <a:pPr>
                <a:defRPr/>
              </a:pPr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71BF65-3977-4F9E-9406-113ADF12BC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12" Type="http://schemas.openxmlformats.org/officeDocument/2006/relationships/image" Target="../media/image1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image" Target="../media/image13.jpeg"/><Relationship Id="rId5" Type="http://schemas.openxmlformats.org/officeDocument/2006/relationships/image" Target="../media/image9.jpeg"/><Relationship Id="rId10" Type="http://schemas.openxmlformats.org/officeDocument/2006/relationships/image" Target="../media/image3.png"/><Relationship Id="rId4" Type="http://schemas.openxmlformats.org/officeDocument/2006/relationships/image" Target="../media/image8.jpeg"/><Relationship Id="rId9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Рисунок 2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5100" y="73025"/>
            <a:ext cx="15367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Подзаголовок 2"/>
          <p:cNvSpPr txBox="1">
            <a:spLocks/>
          </p:cNvSpPr>
          <p:nvPr/>
        </p:nvSpPr>
        <p:spPr bwMode="auto">
          <a:xfrm>
            <a:off x="4638675" y="5041900"/>
            <a:ext cx="4371975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ru-RU">
                <a:solidFill>
                  <a:srgbClr val="002060"/>
                </a:solidFill>
              </a:rPr>
              <a:t>Исполняющий обязанности руководителя Центра оценки качества образования Краснодарского края </a:t>
            </a:r>
          </a:p>
          <a:p>
            <a:pPr>
              <a:buFont typeface="Arial" charset="0"/>
              <a:buNone/>
            </a:pPr>
            <a:r>
              <a:rPr lang="ru-RU">
                <a:solidFill>
                  <a:srgbClr val="002060"/>
                </a:solidFill>
              </a:rPr>
              <a:t>Игорь Рифкатович Карамов</a:t>
            </a:r>
          </a:p>
          <a:p>
            <a:pPr>
              <a:buFont typeface="Arial" charset="0"/>
              <a:buNone/>
            </a:pPr>
            <a:r>
              <a:rPr lang="ru-RU">
                <a:solidFill>
                  <a:srgbClr val="002060"/>
                </a:solidFill>
              </a:rPr>
              <a:t>8-988-24-23-520</a:t>
            </a:r>
            <a:endParaRPr lang="en-US">
              <a:solidFill>
                <a:srgbClr val="002060"/>
              </a:solidFill>
            </a:endParaRPr>
          </a:p>
          <a:p>
            <a:pPr>
              <a:buFont typeface="Arial" charset="0"/>
              <a:buNone/>
            </a:pPr>
            <a:r>
              <a:rPr lang="en-US">
                <a:solidFill>
                  <a:srgbClr val="002060"/>
                </a:solidFill>
              </a:rPr>
              <a:t>karamov@bk.ru</a:t>
            </a:r>
            <a:endParaRPr lang="ru-RU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16063" y="1530350"/>
            <a:ext cx="6486525" cy="28003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особенностях организации проведения ГИА-9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2017 году </a:t>
            </a:r>
            <a:endParaRPr lang="ru-RU" sz="4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Край_чистый_"/>
          <p:cNvPicPr>
            <a:picLocks noChangeAspect="1" noChangeArrowheads="1"/>
          </p:cNvPicPr>
          <p:nvPr/>
        </p:nvPicPr>
        <p:blipFill>
          <a:blip r:embed="rId3" cstate="screen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64961" y="3599935"/>
            <a:ext cx="3456384" cy="316122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317" name="Picture 3" descr="D:\Doc\Мероприятия\2015-10-28 Совещание Рособрнадзора в Сочи\ГИА__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3725" y="73025"/>
            <a:ext cx="20669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3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363" y="34925"/>
            <a:ext cx="1630362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0638" y="942975"/>
            <a:ext cx="9144000" cy="50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2E75B6"/>
            </a:solidFill>
          </a:ln>
          <a:ex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2700" b="1">
                <a:latin typeface="Calibri" pitchFamily="34" charset="0"/>
                <a:cs typeface="Times New Roman" pitchFamily="18" charset="0"/>
              </a:rPr>
              <a:t>Общественное наблюдение</a:t>
            </a:r>
            <a:endParaRPr lang="ru-RU" sz="270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22531" name="Picture 3" descr="D:\Doc\Мероприятия\2015-10-28 Совещание Рособрнадзора в Сочи\ГИА__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3725" y="73025"/>
            <a:ext cx="20669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76879" y="2548551"/>
            <a:ext cx="3124202" cy="2859747"/>
          </a:xfrm>
          <a:prstGeom prst="ellipse">
            <a:avLst/>
          </a:prstGeom>
          <a:ln w="63500" cap="rnd">
            <a:solidFill>
              <a:schemeClr val="accent1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Скругленный прямоугольник 10"/>
          <p:cNvSpPr/>
          <p:nvPr/>
        </p:nvSpPr>
        <p:spPr>
          <a:xfrm>
            <a:off x="4110038" y="1530350"/>
            <a:ext cx="4778375" cy="476250"/>
          </a:xfrm>
          <a:prstGeom prst="roundRect">
            <a:avLst/>
          </a:prstGeom>
          <a:solidFill>
            <a:srgbClr val="9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Сейчас необходимо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трелка вправо с вырезом 11"/>
          <p:cNvSpPr/>
          <p:nvPr/>
        </p:nvSpPr>
        <p:spPr>
          <a:xfrm rot="5400000">
            <a:off x="6359525" y="1912938"/>
            <a:ext cx="280987" cy="522288"/>
          </a:xfrm>
          <a:prstGeom prst="notchedRightArrow">
            <a:avLst>
              <a:gd name="adj1" fmla="val 50000"/>
              <a:gd name="adj2" fmla="val 39333"/>
            </a:avLst>
          </a:prstGeom>
          <a:solidFill>
            <a:schemeClr val="accent1">
              <a:lumMod val="75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/>
          </a:p>
        </p:txBody>
      </p:sp>
      <p:sp>
        <p:nvSpPr>
          <p:cNvPr id="13" name="Прямоугольник 12"/>
          <p:cNvSpPr/>
          <p:nvPr/>
        </p:nvSpPr>
        <p:spPr>
          <a:xfrm>
            <a:off x="4110038" y="2360613"/>
            <a:ext cx="4778375" cy="2957512"/>
          </a:xfrm>
          <a:prstGeom prst="rect">
            <a:avLst/>
          </a:prstGeom>
          <a:solidFill>
            <a:srgbClr val="9DC3E6"/>
          </a:solidFill>
          <a:ln w="38100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Организовать работу по информированию населения своей территории о возможности участия в проведении ГИА в качестве общественных наблюдателей в соответствии с установленными требованиями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110038" y="5446713"/>
            <a:ext cx="4778375" cy="13525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состава кандидатур в соответствии с установленными требованиями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3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363" y="34925"/>
            <a:ext cx="1630362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0638" y="849313"/>
            <a:ext cx="9144000" cy="50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2E75B6"/>
            </a:solidFill>
          </a:ln>
          <a:ex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2700" b="1">
                <a:cs typeface="Times New Roman" pitchFamily="18" charset="0"/>
              </a:rPr>
              <a:t>Информационная работа с выпускниками </a:t>
            </a:r>
            <a:endParaRPr lang="ru-RU" sz="2700">
              <a:cs typeface="Times New Roman" pitchFamily="18" charset="0"/>
            </a:endParaRPr>
          </a:p>
        </p:txBody>
      </p:sp>
      <p:pic>
        <p:nvPicPr>
          <p:cNvPr id="23555" name="Picture 3" descr="D:\Doc\Мероприятия\2015-10-28 Совещание Рособрнадзора в Сочи\ГИА__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3725" y="73025"/>
            <a:ext cx="20669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кругленный прямоугольник 1"/>
          <p:cNvSpPr/>
          <p:nvPr/>
        </p:nvSpPr>
        <p:spPr>
          <a:xfrm>
            <a:off x="144463" y="1836738"/>
            <a:ext cx="8902700" cy="495776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ГОСУДАРСТВЕННАЯ ИТОГОВАЯ АТТЕСТАЦИЯ – 9 класс</a:t>
            </a:r>
          </a:p>
        </p:txBody>
      </p:sp>
      <p:sp>
        <p:nvSpPr>
          <p:cNvPr id="3" name="Загнутый угол 2"/>
          <p:cNvSpPr/>
          <p:nvPr/>
        </p:nvSpPr>
        <p:spPr>
          <a:xfrm rot="10800000">
            <a:off x="1177925" y="2406650"/>
            <a:ext cx="1484313" cy="1931988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27113" y="2384425"/>
            <a:ext cx="1881187" cy="2100263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559" name="Прямоугольник 8"/>
          <p:cNvSpPr>
            <a:spLocks noChangeArrowheads="1"/>
          </p:cNvSpPr>
          <p:nvPr/>
        </p:nvSpPr>
        <p:spPr bwMode="auto">
          <a:xfrm>
            <a:off x="34925" y="1296988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/>
              <a:t>Перечень информации для размещения на информационном стенде школы</a:t>
            </a:r>
          </a:p>
          <a:p>
            <a:pPr algn="ctr"/>
            <a:r>
              <a:rPr lang="ru-RU" sz="1600" i="1"/>
              <a:t>(прил. № 1 к письму МОН и МП КК от 18.10.2016 № 47-18953/16-11)</a:t>
            </a:r>
          </a:p>
        </p:txBody>
      </p:sp>
      <p:sp>
        <p:nvSpPr>
          <p:cNvPr id="23560" name="Прямоугольник 54"/>
          <p:cNvSpPr>
            <a:spLocks noChangeArrowheads="1"/>
          </p:cNvSpPr>
          <p:nvPr/>
        </p:nvSpPr>
        <p:spPr bwMode="auto">
          <a:xfrm>
            <a:off x="1252538" y="2619375"/>
            <a:ext cx="1373187" cy="186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200">
                <a:solidFill>
                  <a:srgbClr val="000000"/>
                </a:solidFill>
                <a:cs typeface="Calibri" pitchFamily="34" charset="0"/>
              </a:rPr>
              <a:t>об ответственных лицах за проведение ГИА;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>
                <a:solidFill>
                  <a:srgbClr val="000000"/>
                </a:solidFill>
                <a:cs typeface="Calibri" pitchFamily="34" charset="0"/>
              </a:rPr>
              <a:t>об интернет - ресурсах для участников ГИА.</a:t>
            </a:r>
            <a:endParaRPr lang="ru-RU" sz="1200"/>
          </a:p>
          <a:p>
            <a:pPr marL="285750" indent="-285750">
              <a:buFont typeface="Wingdings" pitchFamily="2" charset="2"/>
              <a:buChar char="ü"/>
            </a:pPr>
            <a:endParaRPr lang="ru-RU" sz="1300"/>
          </a:p>
        </p:txBody>
      </p:sp>
      <p:sp>
        <p:nvSpPr>
          <p:cNvPr id="60" name="Загнутый угол 59"/>
          <p:cNvSpPr/>
          <p:nvPr/>
        </p:nvSpPr>
        <p:spPr>
          <a:xfrm rot="10800000">
            <a:off x="3790950" y="2406650"/>
            <a:ext cx="1373188" cy="1928813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562" name="Прямоугольник 56"/>
          <p:cNvSpPr>
            <a:spLocks noChangeArrowheads="1"/>
          </p:cNvSpPr>
          <p:nvPr/>
        </p:nvSpPr>
        <p:spPr bwMode="auto">
          <a:xfrm>
            <a:off x="3778250" y="2805113"/>
            <a:ext cx="1419225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400">
                <a:solidFill>
                  <a:srgbClr val="000000"/>
                </a:solidFill>
                <a:cs typeface="Calibri" pitchFamily="34" charset="0"/>
              </a:rPr>
              <a:t>о формах ГИА;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>
                <a:solidFill>
                  <a:srgbClr val="000000"/>
                </a:solidFill>
                <a:cs typeface="Calibri" pitchFamily="34" charset="0"/>
              </a:rPr>
              <a:t>об участниках ГИА</a:t>
            </a:r>
            <a:endParaRPr lang="ru-RU" sz="1400"/>
          </a:p>
        </p:txBody>
      </p:sp>
      <p:sp>
        <p:nvSpPr>
          <p:cNvPr id="62" name="Загнутый угол 61"/>
          <p:cNvSpPr/>
          <p:nvPr/>
        </p:nvSpPr>
        <p:spPr>
          <a:xfrm rot="10800000">
            <a:off x="6324600" y="2417763"/>
            <a:ext cx="1493838" cy="1914525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564" name="Прямоугольник 57"/>
          <p:cNvSpPr>
            <a:spLocks noChangeArrowheads="1"/>
          </p:cNvSpPr>
          <p:nvPr/>
        </p:nvSpPr>
        <p:spPr bwMode="auto">
          <a:xfrm flipH="1">
            <a:off x="6456363" y="2406650"/>
            <a:ext cx="1387475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100">
                <a:solidFill>
                  <a:srgbClr val="000000"/>
                </a:solidFill>
                <a:cs typeface="Calibri" pitchFamily="34" charset="0"/>
              </a:rPr>
              <a:t>о сроках подачи заявлений на участие в ГИА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100">
                <a:solidFill>
                  <a:srgbClr val="000000"/>
                </a:solidFill>
                <a:cs typeface="Calibri" pitchFamily="34" charset="0"/>
              </a:rPr>
              <a:t>о выборе предметов для сдачи ГИА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100">
                <a:solidFill>
                  <a:srgbClr val="000000"/>
                </a:solidFill>
                <a:cs typeface="Calibri" pitchFamily="34" charset="0"/>
              </a:rPr>
              <a:t>о сроках сдачи ГИА</a:t>
            </a:r>
            <a:endParaRPr lang="ru-RU" sz="1100"/>
          </a:p>
          <a:p>
            <a:pPr marL="285750" indent="-285750" algn="ctr">
              <a:buFont typeface="Wingdings" pitchFamily="2" charset="2"/>
              <a:buChar char="ü"/>
            </a:pPr>
            <a:endParaRPr lang="ru-RU" sz="1300"/>
          </a:p>
          <a:p>
            <a:pPr marL="285750" indent="-285750" algn="ctr">
              <a:buFont typeface="Wingdings" pitchFamily="2" charset="2"/>
              <a:buChar char="ü"/>
            </a:pPr>
            <a:endParaRPr lang="ru-RU" sz="1300">
              <a:solidFill>
                <a:srgbClr val="000000"/>
              </a:solidFill>
              <a:cs typeface="Calibri" pitchFamily="34" charset="0"/>
            </a:endParaRPr>
          </a:p>
          <a:p>
            <a:pPr marL="285750" indent="-285750" algn="ctr">
              <a:buFont typeface="Wingdings" pitchFamily="2" charset="2"/>
              <a:buChar char="ü"/>
            </a:pPr>
            <a:endParaRPr lang="ru-RU" sz="1300"/>
          </a:p>
        </p:txBody>
      </p:sp>
      <p:sp>
        <p:nvSpPr>
          <p:cNvPr id="64" name="Загнутый угол 63"/>
          <p:cNvSpPr/>
          <p:nvPr/>
        </p:nvSpPr>
        <p:spPr>
          <a:xfrm rot="10800000">
            <a:off x="1177925" y="4818063"/>
            <a:ext cx="1484313" cy="1835150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566" name="Прямоугольник 10"/>
          <p:cNvSpPr>
            <a:spLocks noChangeArrowheads="1"/>
          </p:cNvSpPr>
          <p:nvPr/>
        </p:nvSpPr>
        <p:spPr bwMode="auto">
          <a:xfrm>
            <a:off x="1058863" y="5145088"/>
            <a:ext cx="1560512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ctr">
              <a:buFont typeface="Wingdings" pitchFamily="2" charset="2"/>
              <a:buChar char="ü"/>
            </a:pPr>
            <a:r>
              <a:rPr lang="ru-RU" sz="1300">
                <a:solidFill>
                  <a:srgbClr val="000000"/>
                </a:solidFill>
                <a:cs typeface="Calibri" pitchFamily="34" charset="0"/>
              </a:rPr>
              <a:t>о правилах поведения обучающихся на ГИА</a:t>
            </a:r>
            <a:endParaRPr lang="ru-RU" sz="1300"/>
          </a:p>
        </p:txBody>
      </p:sp>
      <p:sp>
        <p:nvSpPr>
          <p:cNvPr id="70" name="Загнутый угол 69"/>
          <p:cNvSpPr/>
          <p:nvPr/>
        </p:nvSpPr>
        <p:spPr>
          <a:xfrm rot="10800000">
            <a:off x="3778250" y="4814888"/>
            <a:ext cx="1441450" cy="1836737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568" name="Прямоугольник 11"/>
          <p:cNvSpPr>
            <a:spLocks noChangeArrowheads="1"/>
          </p:cNvSpPr>
          <p:nvPr/>
        </p:nvSpPr>
        <p:spPr bwMode="auto">
          <a:xfrm>
            <a:off x="3594100" y="5237163"/>
            <a:ext cx="16573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algn="ctr">
              <a:buFont typeface="Wingdings" pitchFamily="2" charset="2"/>
              <a:buChar char="ü"/>
            </a:pPr>
            <a:r>
              <a:rPr lang="ru-RU" sz="1200">
                <a:solidFill>
                  <a:srgbClr val="000000"/>
                </a:solidFill>
                <a:cs typeface="Calibri" pitchFamily="34" charset="0"/>
              </a:rPr>
              <a:t>о работе с экзаменационными материалами</a:t>
            </a:r>
          </a:p>
        </p:txBody>
      </p:sp>
      <p:sp>
        <p:nvSpPr>
          <p:cNvPr id="75" name="Загнутый угол 74"/>
          <p:cNvSpPr/>
          <p:nvPr/>
        </p:nvSpPr>
        <p:spPr>
          <a:xfrm rot="10800000">
            <a:off x="6369050" y="4811713"/>
            <a:ext cx="1476375" cy="1839912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570" name="Прямоугольник 76"/>
          <p:cNvSpPr>
            <a:spLocks noChangeArrowheads="1"/>
          </p:cNvSpPr>
          <p:nvPr/>
        </p:nvSpPr>
        <p:spPr bwMode="auto">
          <a:xfrm>
            <a:off x="6369050" y="5145088"/>
            <a:ext cx="16573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>
              <a:buFont typeface="Wingdings" pitchFamily="2" charset="2"/>
              <a:buChar char="ü"/>
            </a:pPr>
            <a:r>
              <a:rPr lang="ru-RU" sz="1200">
                <a:solidFill>
                  <a:srgbClr val="000000"/>
                </a:solidFill>
                <a:cs typeface="Calibri" pitchFamily="34" charset="0"/>
              </a:rPr>
              <a:t>о способах получения результатов ГИА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ru-RU" sz="1200">
                <a:solidFill>
                  <a:srgbClr val="000000"/>
                </a:solidFill>
                <a:cs typeface="Calibri" pitchFamily="34" charset="0"/>
              </a:rPr>
              <a:t> об апелляциях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3568700" y="2378075"/>
            <a:ext cx="1901825" cy="2093913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6176963" y="2384425"/>
            <a:ext cx="1887537" cy="2090738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1008063" y="4687888"/>
            <a:ext cx="1895475" cy="2041525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3571875" y="4687888"/>
            <a:ext cx="1895475" cy="2041525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6176963" y="4694238"/>
            <a:ext cx="1895475" cy="2041525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7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363" y="34925"/>
            <a:ext cx="1630362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20638" y="942975"/>
            <a:ext cx="9144000" cy="50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2E75B6"/>
            </a:solidFill>
          </a:ln>
          <a:ex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2700" b="1">
                <a:cs typeface="Times New Roman" pitchFamily="18" charset="0"/>
              </a:rPr>
              <a:t>Информационная работа с выпускниками </a:t>
            </a:r>
            <a:endParaRPr lang="ru-RU" sz="2700">
              <a:cs typeface="Times New Roman" pitchFamily="18" charset="0"/>
            </a:endParaRPr>
          </a:p>
        </p:txBody>
      </p:sp>
      <p:pic>
        <p:nvPicPr>
          <p:cNvPr id="24579" name="Picture 3" descr="D:\Doc\Мероприятия\2015-10-28 Совещание Рособрнадзора в Сочи\ГИА__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3725" y="73025"/>
            <a:ext cx="20669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Прямоугольник 13"/>
          <p:cNvSpPr>
            <a:spLocks noChangeArrowheads="1"/>
          </p:cNvSpPr>
          <p:nvPr/>
        </p:nvSpPr>
        <p:spPr bwMode="auto">
          <a:xfrm>
            <a:off x="0" y="1535113"/>
            <a:ext cx="9144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i="1"/>
              <a:t>Информационный стенд и методический уголок в предметном кабинете</a:t>
            </a:r>
          </a:p>
          <a:p>
            <a:pPr algn="ctr"/>
            <a:r>
              <a:rPr lang="ru-RU" sz="1600" i="1"/>
              <a:t>(прил. № 2 к письму МОН и МП КК от 18.10.2016 № 47-18953/16-11)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88925" y="2274888"/>
            <a:ext cx="8607425" cy="43703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>
                <a:solidFill>
                  <a:srgbClr val="000000"/>
                </a:solidFill>
                <a:cs typeface="Calibri" pitchFamily="34" charset="0"/>
              </a:rPr>
              <a:t>Рекомендуемый перечень информации для размещения на информационных стендах в предметных кабинетах:</a:t>
            </a:r>
          </a:p>
          <a:p>
            <a:pPr algn="just"/>
            <a:endParaRPr lang="ru-RU" sz="160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>
                <a:solidFill>
                  <a:srgbClr val="000000"/>
                </a:solidFill>
                <a:cs typeface="Calibri" pitchFamily="34" charset="0"/>
              </a:rPr>
              <a:t>структура КИМа по учебному предмету (наличие частей заданий, число заданий разных частей, время, выделенное на выполнение отдельных частей заданий);</a:t>
            </a:r>
          </a:p>
          <a:p>
            <a:pPr algn="just">
              <a:buFont typeface="Wingdings" pitchFamily="2" charset="2"/>
              <a:buChar char="ü"/>
            </a:pPr>
            <a:endParaRPr lang="ru-RU" sz="1600">
              <a:cs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>
                <a:solidFill>
                  <a:srgbClr val="000000"/>
                </a:solidFill>
                <a:cs typeface="Calibri" pitchFamily="34" charset="0"/>
              </a:rPr>
              <a:t>продолжительность экзамена по учебному предмету;</a:t>
            </a:r>
          </a:p>
          <a:p>
            <a:pPr algn="just">
              <a:buFont typeface="Wingdings" pitchFamily="2" charset="2"/>
              <a:buChar char="ü"/>
            </a:pPr>
            <a:endParaRPr lang="ru-RU" sz="1600">
              <a:cs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>
                <a:solidFill>
                  <a:srgbClr val="000000"/>
                </a:solidFill>
                <a:cs typeface="Calibri" pitchFamily="34" charset="0"/>
              </a:rPr>
              <a:t>материалы, которыми разрешено и запрещено пользоваться на экзамене по конкретному учебному предмету;</a:t>
            </a:r>
          </a:p>
          <a:p>
            <a:pPr algn="just">
              <a:buFont typeface="Wingdings" pitchFamily="2" charset="2"/>
              <a:buChar char="ü"/>
            </a:pPr>
            <a:endParaRPr lang="ru-RU" sz="1600">
              <a:cs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>
                <a:solidFill>
                  <a:srgbClr val="000000"/>
                </a:solidFill>
                <a:cs typeface="Calibri" pitchFamily="34" charset="0"/>
              </a:rPr>
              <a:t>утвержденное расписание (выписка) индивидуальных, дополнительных занятий по учебному предмету;</a:t>
            </a:r>
          </a:p>
          <a:p>
            <a:pPr algn="just">
              <a:buFont typeface="Wingdings" pitchFamily="2" charset="2"/>
              <a:buChar char="ü"/>
            </a:pPr>
            <a:endParaRPr lang="ru-RU" sz="1600">
              <a:cs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>
                <a:solidFill>
                  <a:srgbClr val="000000"/>
                </a:solidFill>
                <a:cs typeface="Calibri" pitchFamily="34" charset="0"/>
              </a:rPr>
              <a:t>запрет использования на ГИА средств связи и справочных материалов.</a:t>
            </a:r>
            <a:endParaRPr lang="ru-RU" sz="16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0" y="822325"/>
            <a:ext cx="9144000" cy="4603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2E75B6"/>
            </a:solidFill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2400" b="1" dirty="0" smtClean="0"/>
              <a:t>Форма заявления об участии </a:t>
            </a:r>
            <a:r>
              <a:rPr lang="ru-RU" altLang="ru-RU" sz="2400" b="1" dirty="0"/>
              <a:t>в </a:t>
            </a:r>
            <a:r>
              <a:rPr lang="ru-RU" altLang="ru-RU" sz="2400" b="1" dirty="0" smtClean="0"/>
              <a:t>ГИА-9 форме ОГЭ</a:t>
            </a:r>
            <a:endParaRPr lang="ru-RU" altLang="ru-RU" sz="2400" b="1" dirty="0"/>
          </a:p>
        </p:txBody>
      </p:sp>
      <p:pic>
        <p:nvPicPr>
          <p:cNvPr id="25602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346200"/>
            <a:ext cx="3875088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78375" y="1312863"/>
            <a:ext cx="3862388" cy="52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кругленный прямоугольник 1"/>
          <p:cNvSpPr/>
          <p:nvPr/>
        </p:nvSpPr>
        <p:spPr>
          <a:xfrm>
            <a:off x="5173663" y="2214563"/>
            <a:ext cx="3394075" cy="59213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173663" y="2874963"/>
            <a:ext cx="3394075" cy="126047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5606" name="Рисунок 6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363" y="34925"/>
            <a:ext cx="1630362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3" descr="D:\Doc\Мероприятия\2015-10-28 Совещание Рособрнадзора в Сочи\ГИА__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43725" y="73025"/>
            <a:ext cx="20669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кругленный прямоугольник 8"/>
          <p:cNvSpPr/>
          <p:nvPr/>
        </p:nvSpPr>
        <p:spPr>
          <a:xfrm>
            <a:off x="2027238" y="3932238"/>
            <a:ext cx="1127125" cy="61436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0" y="6446838"/>
            <a:ext cx="9077325" cy="2778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2E75B6"/>
            </a:solidFill>
          </a:ln>
          <a:effectLst/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200" b="1" dirty="0" smtClean="0"/>
              <a:t>Форма заявления направлена в территории 25 января (письмо </a:t>
            </a:r>
            <a:r>
              <a:rPr lang="ru-RU" altLang="ru-RU" sz="1200" b="1" dirty="0" err="1" smtClean="0"/>
              <a:t>МОНиМП</a:t>
            </a:r>
            <a:r>
              <a:rPr lang="ru-RU" altLang="ru-RU" sz="1200" b="1" dirty="0" smtClean="0"/>
              <a:t> КК от 23.01.2017 №47-856/17-11)</a:t>
            </a:r>
            <a:endParaRPr lang="ru-RU" altLang="ru-RU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279400" y="4687888"/>
            <a:ext cx="8585200" cy="609600"/>
          </a:xfrm>
          <a:prstGeom prst="roundRect">
            <a:avLst/>
          </a:prstGeom>
          <a:solidFill>
            <a:srgbClr val="9DC3E6"/>
          </a:solidFill>
          <a:ln w="38100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79400" y="4019550"/>
            <a:ext cx="8585200" cy="485775"/>
          </a:xfrm>
          <a:prstGeom prst="roundRect">
            <a:avLst>
              <a:gd name="adj" fmla="val 17894"/>
            </a:avLst>
          </a:prstGeom>
          <a:solidFill>
            <a:srgbClr val="9DC3E6"/>
          </a:solidFill>
          <a:ln w="38100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79400" y="3135313"/>
            <a:ext cx="8585200" cy="728662"/>
          </a:xfrm>
          <a:prstGeom prst="roundRect">
            <a:avLst/>
          </a:prstGeom>
          <a:solidFill>
            <a:srgbClr val="9DC3E6"/>
          </a:solidFill>
          <a:ln w="38100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79400" y="1427163"/>
            <a:ext cx="8585200" cy="1627187"/>
          </a:xfrm>
          <a:prstGeom prst="roundRect">
            <a:avLst/>
          </a:prstGeom>
          <a:solidFill>
            <a:srgbClr val="9DC3E6"/>
          </a:solidFill>
          <a:ln w="38100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0" y="882650"/>
            <a:ext cx="9144000" cy="4619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2E75B6"/>
            </a:solidFill>
          </a:ln>
          <a:ex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2400" b="1">
                <a:cs typeface="Times New Roman" pitchFamily="18" charset="0"/>
              </a:rPr>
              <a:t>Первоочередные задачи для МОУО:</a:t>
            </a:r>
            <a:endParaRPr lang="ru-RU" sz="2400"/>
          </a:p>
        </p:txBody>
      </p:sp>
      <p:pic>
        <p:nvPicPr>
          <p:cNvPr id="26630" name="Рисунок 5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363" y="34925"/>
            <a:ext cx="1630362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3" descr="D:\Doc\Мероприятия\2015-10-28 Совещание Рособрнадзора в Сочи\ГИА__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3725" y="73025"/>
            <a:ext cx="20669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279400" y="1425575"/>
            <a:ext cx="8585200" cy="4924425"/>
          </a:xfrm>
          <a:prstGeom prst="rect">
            <a:avLst/>
          </a:prstGeom>
          <a:ln w="38100">
            <a:noFill/>
          </a:ln>
        </p:spPr>
        <p:txBody>
          <a:bodyPr>
            <a:spAutoFit/>
          </a:bodyPr>
          <a:lstStyle/>
          <a:p>
            <a:pPr marL="342900" indent="-342900" algn="just">
              <a:buFontTx/>
              <a:buAutoNum type="arabicPeriod"/>
            </a:pPr>
            <a:r>
              <a:rPr lang="ru-RU" sz="1600">
                <a:cs typeface="Times New Roman" pitchFamily="18" charset="0"/>
              </a:rPr>
              <a:t>Повысить качество проведения  информационно-разъяснительной работы по вопросам  проведения ГИА: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1600">
                <a:cs typeface="Times New Roman" pitchFamily="18" charset="0"/>
              </a:rPr>
              <a:t>наполнить стенды информацией в соответствии с рекомендациями министерства;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1600">
                <a:cs typeface="Times New Roman" pitchFamily="18" charset="0"/>
              </a:rPr>
              <a:t>рассмотреть на родительских собраниях и классных часах  актуальные на данный момент вопросы: о сроках и местах подачи заявления;  о выборе предметов для сдачи ОГЭ и ГВЭ;</a:t>
            </a:r>
          </a:p>
          <a:p>
            <a:pPr marL="342900" indent="-342900" algn="just">
              <a:spcAft>
                <a:spcPts val="600"/>
              </a:spcAft>
            </a:pPr>
            <a:r>
              <a:rPr lang="ru-RU" sz="1600">
                <a:cs typeface="Times New Roman" pitchFamily="18" charset="0"/>
              </a:rPr>
              <a:t> </a:t>
            </a:r>
          </a:p>
          <a:p>
            <a:pPr marL="342900" indent="-342900" algn="just">
              <a:spcAft>
                <a:spcPts val="600"/>
              </a:spcAft>
            </a:pPr>
            <a:r>
              <a:rPr lang="ru-RU" sz="1600">
                <a:cs typeface="Times New Roman" pitchFamily="18" charset="0"/>
              </a:rPr>
              <a:t>2. Подготовить обучающихся к успешному прохождению государственной итоговой  </a:t>
            </a:r>
            <a:r>
              <a:rPr lang="ru-RU" sz="1600">
                <a:solidFill>
                  <a:srgbClr val="9DC3E6"/>
                </a:solidFill>
                <a:cs typeface="Times New Roman" pitchFamily="18" charset="0"/>
              </a:rPr>
              <a:t>ссс</a:t>
            </a:r>
            <a:r>
              <a:rPr lang="ru-RU" sz="1600">
                <a:cs typeface="Times New Roman" pitchFamily="18" charset="0"/>
              </a:rPr>
              <a:t>аттестации;</a:t>
            </a:r>
          </a:p>
          <a:p>
            <a:pPr marL="342900" indent="-342900" algn="just">
              <a:spcAft>
                <a:spcPts val="600"/>
              </a:spcAft>
            </a:pPr>
            <a:endParaRPr lang="ru-RU" sz="1600">
              <a:cs typeface="Times New Roman" pitchFamily="18" charset="0"/>
            </a:endParaRPr>
          </a:p>
          <a:p>
            <a:pPr marL="342900" indent="-342900" algn="just">
              <a:spcAft>
                <a:spcPts val="600"/>
              </a:spcAft>
            </a:pPr>
            <a:r>
              <a:rPr lang="ru-RU" sz="1600">
                <a:cs typeface="Times New Roman" pitchFamily="18" charset="0"/>
              </a:rPr>
              <a:t>3.  Обеспечить качественный подбор специалистов для проведения ГИА;</a:t>
            </a:r>
          </a:p>
          <a:p>
            <a:pPr marL="342900" indent="-342900" algn="just">
              <a:spcAft>
                <a:spcPts val="600"/>
              </a:spcAft>
            </a:pPr>
            <a:r>
              <a:rPr lang="ru-RU" sz="1600">
                <a:cs typeface="Times New Roman" pitchFamily="18" charset="0"/>
              </a:rPr>
              <a:t> </a:t>
            </a:r>
          </a:p>
          <a:p>
            <a:pPr marL="342900" indent="-342900" algn="just">
              <a:spcAft>
                <a:spcPts val="600"/>
              </a:spcAft>
            </a:pPr>
            <a:r>
              <a:rPr lang="ru-RU" sz="1600">
                <a:cs typeface="Times New Roman" pitchFamily="18" charset="0"/>
              </a:rPr>
              <a:t>4.  Активизировать работу по формированию института общественного наблюдения в </a:t>
            </a:r>
            <a:r>
              <a:rPr lang="ru-RU" sz="1600">
                <a:solidFill>
                  <a:srgbClr val="9DC3E6"/>
                </a:solidFill>
                <a:cs typeface="Times New Roman" pitchFamily="18" charset="0"/>
              </a:rPr>
              <a:t>ссс</a:t>
            </a:r>
            <a:r>
              <a:rPr lang="ru-RU" sz="1600">
                <a:cs typeface="Times New Roman" pitchFamily="18" charset="0"/>
              </a:rPr>
              <a:t>территориях</a:t>
            </a:r>
          </a:p>
          <a:p>
            <a:pPr marL="342900" indent="-342900" algn="just">
              <a:spcAft>
                <a:spcPts val="600"/>
              </a:spcAft>
            </a:pPr>
            <a:endParaRPr lang="ru-RU" sz="1600">
              <a:cs typeface="Times New Roman" pitchFamily="18" charset="0"/>
            </a:endParaRPr>
          </a:p>
          <a:p>
            <a:pPr marL="342900" indent="-342900" algn="just">
              <a:spcAft>
                <a:spcPts val="600"/>
              </a:spcAft>
            </a:pPr>
            <a:endParaRPr lang="ru-RU" sz="1600">
              <a:cs typeface="Times New Roman" pitchFamily="18" charset="0"/>
            </a:endParaRPr>
          </a:p>
          <a:p>
            <a:pPr marL="342900" indent="-342900" algn="ctr">
              <a:spcAft>
                <a:spcPts val="600"/>
              </a:spcAft>
            </a:pPr>
            <a:r>
              <a:rPr lang="ru-RU" b="1">
                <a:cs typeface="Times New Roman" pitchFamily="18" charset="0"/>
              </a:rPr>
              <a:t>Срок подачи заявления на участие в ГИА-9</a:t>
            </a:r>
            <a:r>
              <a:rPr lang="ru-RU">
                <a:cs typeface="Times New Roman" pitchFamily="18" charset="0"/>
              </a:rPr>
              <a:t>  </a:t>
            </a:r>
            <a:r>
              <a:rPr lang="ru-RU" b="1">
                <a:solidFill>
                  <a:srgbClr val="FF0000"/>
                </a:solidFill>
                <a:cs typeface="Times New Roman" pitchFamily="18" charset="0"/>
              </a:rPr>
              <a:t>до  1 марта!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61988" y="79375"/>
            <a:ext cx="7881937" cy="955675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u="sng" dirty="0">
              <a:solidFill>
                <a:srgbClr val="9E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650" name="Рисунок 5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363" y="34925"/>
            <a:ext cx="1630362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 descr="D:\Doc\Мероприятия\2015-10-28 Совещание Рособрнадзора в Сочи\ГИА__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3725" y="73025"/>
            <a:ext cx="20669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634357" y="2967335"/>
            <a:ext cx="787529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4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6850" y="0"/>
            <a:ext cx="1630363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Прямоугольник 5"/>
          <p:cNvSpPr>
            <a:spLocks noChangeArrowheads="1"/>
          </p:cNvSpPr>
          <p:nvPr/>
        </p:nvSpPr>
        <p:spPr bwMode="auto">
          <a:xfrm>
            <a:off x="73025" y="447675"/>
            <a:ext cx="894556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>
              <a:cs typeface="Times New Roman" pitchFamily="18" charset="0"/>
            </a:endParaRPr>
          </a:p>
          <a:p>
            <a:pPr algn="just"/>
            <a:r>
              <a:rPr lang="ru-RU">
                <a:cs typeface="Times New Roman" pitchFamily="18" charset="0"/>
              </a:rPr>
              <a:t>	Организация подготовки и  проведения ГИА-9 осуществляется в соответствии с </a:t>
            </a:r>
            <a:r>
              <a:rPr lang="ru-RU" b="1">
                <a:cs typeface="Times New Roman" pitchFamily="18" charset="0"/>
              </a:rPr>
              <a:t>Дорожной картой </a:t>
            </a:r>
            <a:r>
              <a:rPr lang="ru-RU">
                <a:cs typeface="Times New Roman" pitchFamily="18" charset="0"/>
              </a:rPr>
              <a:t>министерства образования, науки и молодежной политики Краснодарского края, утвержденной приказом от 28 сентября 2016 года № 4519.                                                                                                     </a:t>
            </a:r>
            <a:endParaRPr lang="ru-RU" sz="1600">
              <a:cs typeface="Times New Roman" pitchFamily="18" charset="0"/>
            </a:endParaRPr>
          </a:p>
          <a:p>
            <a:pPr algn="just"/>
            <a:r>
              <a:rPr lang="ru-RU">
                <a:cs typeface="Times New Roman" pitchFamily="18" charset="0"/>
              </a:rPr>
              <a:t>     </a:t>
            </a:r>
            <a:endParaRPr lang="ru-RU" sz="1600"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197557" y="1837036"/>
          <a:ext cx="8707544" cy="4909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340" name="Picture 3" descr="D:\Doc\Мероприятия\2015-10-28 Совещание Рособрнадзора в Сочи\ГИА__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953250" y="22225"/>
            <a:ext cx="2065338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3"/>
          <p:cNvSpPr>
            <a:spLocks noChangeArrowheads="1"/>
          </p:cNvSpPr>
          <p:nvPr/>
        </p:nvSpPr>
        <p:spPr bwMode="auto">
          <a:xfrm>
            <a:off x="263525" y="1127125"/>
            <a:ext cx="8632825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>
                <a:cs typeface="Times New Roman" pitchFamily="18" charset="0"/>
              </a:rPr>
              <a:t>В этом году в крае будут сдавать ГИА-9 почти </a:t>
            </a:r>
            <a:r>
              <a:rPr lang="ru-RU" b="1">
                <a:cs typeface="Times New Roman" pitchFamily="18" charset="0"/>
              </a:rPr>
              <a:t>54 тысячи </a:t>
            </a:r>
            <a:r>
              <a:rPr lang="ru-RU">
                <a:cs typeface="Times New Roman" pitchFamily="18" charset="0"/>
              </a:rPr>
              <a:t>девятиклассников, что </a:t>
            </a:r>
            <a:r>
              <a:rPr lang="ru-RU" b="1">
                <a:cs typeface="Times New Roman" pitchFamily="18" charset="0"/>
              </a:rPr>
              <a:t>на 4 тысячи больше </a:t>
            </a:r>
            <a:r>
              <a:rPr lang="ru-RU">
                <a:cs typeface="Times New Roman" pitchFamily="18" charset="0"/>
              </a:rPr>
              <a:t>в сравнении с прошлым годом.</a:t>
            </a:r>
            <a:endParaRPr lang="ru-RU" sz="1600">
              <a:cs typeface="Times New Roman" pitchFamily="18" charset="0"/>
            </a:endParaRPr>
          </a:p>
        </p:txBody>
      </p:sp>
      <p:pic>
        <p:nvPicPr>
          <p:cNvPr id="15362" name="Рисунок 5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363" y="34925"/>
            <a:ext cx="1630362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7938" y="860425"/>
            <a:ext cx="9144000" cy="508000"/>
          </a:xfrm>
          <a:prstGeom prst="rect">
            <a:avLst/>
          </a:prstGeom>
          <a:solidFill>
            <a:srgbClr val="9DC3E6"/>
          </a:solidFill>
          <a:ln w="38100">
            <a:solidFill>
              <a:srgbClr val="2E75B6"/>
            </a:solidFill>
          </a:ln>
          <a:ex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2700" b="1">
                <a:cs typeface="Times New Roman" pitchFamily="18" charset="0"/>
              </a:rPr>
              <a:t>Участники</a:t>
            </a:r>
            <a:r>
              <a:rPr lang="ru-RU" sz="2700" b="1">
                <a:latin typeface="Calibri" pitchFamily="34" charset="0"/>
                <a:cs typeface="Times New Roman" pitchFamily="18" charset="0"/>
              </a:rPr>
              <a:t> ГИА-9</a:t>
            </a:r>
            <a:endParaRPr lang="ru-RU" sz="270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15364" name="Picture 3" descr="D:\Doc\Мероприятия\2015-10-28 Совещание Рособрнадзора в Сочи\ГИА__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3725" y="73025"/>
            <a:ext cx="20669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1"/>
          <p:cNvSpPr txBox="1">
            <a:spLocks noChangeArrowheads="1"/>
          </p:cNvSpPr>
          <p:nvPr/>
        </p:nvSpPr>
        <p:spPr bwMode="auto">
          <a:xfrm>
            <a:off x="20638" y="4451350"/>
            <a:ext cx="9144000" cy="369888"/>
          </a:xfrm>
          <a:prstGeom prst="rect">
            <a:avLst/>
          </a:prstGeom>
          <a:solidFill>
            <a:srgbClr val="9DC3E6"/>
          </a:solidFill>
          <a:ln w="38100">
            <a:solidFill>
              <a:srgbClr val="2E75B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1600" b="1"/>
              <a:t>Распределение участников ОГЭ и организаторов п</a:t>
            </a:r>
            <a:r>
              <a:rPr lang="ru-RU" b="1"/>
              <a:t>о экзаменационным аудиториям</a:t>
            </a:r>
            <a:endParaRPr lang="ru-RU" b="1"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7000" y="4872038"/>
            <a:ext cx="9037638" cy="20304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>
                <a:latin typeface="Calibri" pitchFamily="34" charset="0"/>
                <a:cs typeface="Times New Roman" pitchFamily="18" charset="0"/>
              </a:rPr>
              <a:t>      </a:t>
            </a:r>
            <a:r>
              <a:rPr lang="ru-RU" b="1">
                <a:cs typeface="Times New Roman" pitchFamily="18" charset="0"/>
              </a:rPr>
              <a:t>РЦОИ проводит автоматизированное распределение: </a:t>
            </a:r>
            <a:endParaRPr lang="ru-RU" sz="1600" b="1"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>
                <a:cs typeface="Times New Roman" pitchFamily="18" charset="0"/>
              </a:rPr>
              <a:t>участников ОГЭ  на экзамены по русскому языку, математике, химии;</a:t>
            </a:r>
          </a:p>
          <a:p>
            <a:pPr algn="just">
              <a:buFont typeface="Wingdings" pitchFamily="2" charset="2"/>
              <a:buChar char="ü"/>
            </a:pPr>
            <a:r>
              <a:rPr lang="ru-RU">
                <a:cs typeface="Times New Roman" pitchFamily="18" charset="0"/>
              </a:rPr>
              <a:t>организаторов на экзамен по химии.</a:t>
            </a:r>
            <a:endParaRPr lang="ru-RU" sz="1600">
              <a:cs typeface="Times New Roman" pitchFamily="18" charset="0"/>
            </a:endParaRPr>
          </a:p>
          <a:p>
            <a:pPr algn="just"/>
            <a:r>
              <a:rPr lang="ru-RU" sz="1600">
                <a:cs typeface="Times New Roman" pitchFamily="18" charset="0"/>
              </a:rPr>
              <a:t>       </a:t>
            </a:r>
            <a:r>
              <a:rPr lang="ru-RU" b="1">
                <a:cs typeface="Times New Roman" pitchFamily="18" charset="0"/>
              </a:rPr>
              <a:t>Руководитель ППЭ распределяет:</a:t>
            </a:r>
            <a:endParaRPr lang="ru-RU" sz="1600" b="1"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>
                <a:cs typeface="Times New Roman" pitchFamily="18" charset="0"/>
              </a:rPr>
              <a:t>организаторов на экзамены по русскому языку и математике;</a:t>
            </a:r>
            <a:endParaRPr lang="ru-RU" sz="160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>
                <a:cs typeface="Times New Roman" pitchFamily="18" charset="0"/>
              </a:rPr>
              <a:t>участников ОГЭ и организаторов на экзамены по учебным предметам по выбору.</a:t>
            </a:r>
            <a:endParaRPr lang="ru-RU" sz="1600">
              <a:cs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219075" y="4954588"/>
            <a:ext cx="246063" cy="204787"/>
          </a:xfrm>
          <a:prstGeom prst="rightArrow">
            <a:avLst/>
          </a:prstGeom>
          <a:solidFill>
            <a:srgbClr val="9DC3E6"/>
          </a:solidFill>
          <a:ln w="38100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219075" y="5784850"/>
            <a:ext cx="246063" cy="204788"/>
          </a:xfrm>
          <a:prstGeom prst="rightArrow">
            <a:avLst/>
          </a:prstGeom>
          <a:solidFill>
            <a:srgbClr val="9DC3E6"/>
          </a:solidFill>
          <a:ln w="38100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ятиугольник 13"/>
          <p:cNvSpPr/>
          <p:nvPr/>
        </p:nvSpPr>
        <p:spPr>
          <a:xfrm>
            <a:off x="530225" y="2073275"/>
            <a:ext cx="2012950" cy="941388"/>
          </a:xfrm>
          <a:prstGeom prst="homePlate">
            <a:avLst/>
          </a:prstGeom>
          <a:solidFill>
            <a:srgbClr val="9DC3E6"/>
          </a:solidFill>
          <a:ln w="38100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ГИА-9 включает в себя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690813" y="1993900"/>
            <a:ext cx="1878012" cy="1112838"/>
          </a:xfrm>
          <a:prstGeom prst="rect">
            <a:avLst/>
          </a:prstGeom>
          <a:solidFill>
            <a:srgbClr val="9DC3E6"/>
          </a:solidFill>
          <a:ln w="38100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Обязательные экзамены: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Русский язык;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-Математика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126038" y="1982788"/>
            <a:ext cx="3770312" cy="1123950"/>
          </a:xfrm>
          <a:prstGeom prst="rect">
            <a:avLst/>
          </a:prstGeom>
          <a:solidFill>
            <a:srgbClr val="9DC3E6"/>
          </a:solidFill>
          <a:ln w="38100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Экзамены по выбору обучающегося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двум учебным предметам из числа учебных предметов: физика, химия, биология, литература, география, история, обществознание, иностранные языки, информатика и ИКТ. 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Общее количество экзаменов не должно быть больше четырех!</a:t>
            </a:r>
            <a:endParaRPr lang="ru-RU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люс 16"/>
          <p:cNvSpPr/>
          <p:nvPr/>
        </p:nvSpPr>
        <p:spPr>
          <a:xfrm>
            <a:off x="4714875" y="2293938"/>
            <a:ext cx="265113" cy="257175"/>
          </a:xfrm>
          <a:prstGeom prst="mathPlus">
            <a:avLst/>
          </a:prstGeom>
          <a:solidFill>
            <a:srgbClr val="9DC3E6"/>
          </a:solidFill>
          <a:ln w="38100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ятиугольник 17"/>
          <p:cNvSpPr/>
          <p:nvPr/>
        </p:nvSpPr>
        <p:spPr>
          <a:xfrm>
            <a:off x="531813" y="3201988"/>
            <a:ext cx="2014537" cy="1057275"/>
          </a:xfrm>
          <a:prstGeom prst="homePlate">
            <a:avLst/>
          </a:prstGeom>
          <a:solidFill>
            <a:srgbClr val="9DC3E6"/>
          </a:solidFill>
          <a:ln w="38100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обучающихся с ОВЗ,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детей инвалидов и инвалидов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581275" y="3203575"/>
            <a:ext cx="3448050" cy="1055688"/>
          </a:xfrm>
          <a:prstGeom prst="rect">
            <a:avLst/>
          </a:prstGeom>
          <a:solidFill>
            <a:srgbClr val="9DC3E6"/>
          </a:solidFill>
          <a:ln w="38100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сдаваемых экзаменов (по их желанию) сокращается до двух обязательных экзаменов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375" name="Рисунок 1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8938" y="3201988"/>
            <a:ext cx="20955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трелка вниз 21"/>
          <p:cNvSpPr/>
          <p:nvPr/>
        </p:nvSpPr>
        <p:spPr>
          <a:xfrm rot="18942465">
            <a:off x="7419975" y="4706938"/>
            <a:ext cx="206375" cy="303212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Стрелка вниз 19"/>
          <p:cNvSpPr/>
          <p:nvPr/>
        </p:nvSpPr>
        <p:spPr>
          <a:xfrm rot="2477292">
            <a:off x="5281613" y="4621213"/>
            <a:ext cx="206375" cy="465137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6387" name="TextBox 1"/>
          <p:cNvSpPr txBox="1">
            <a:spLocks noChangeArrowheads="1"/>
          </p:cNvSpPr>
          <p:nvPr/>
        </p:nvSpPr>
        <p:spPr bwMode="auto">
          <a:xfrm>
            <a:off x="0" y="850900"/>
            <a:ext cx="9144000" cy="400050"/>
          </a:xfrm>
          <a:prstGeom prst="rect">
            <a:avLst/>
          </a:prstGeom>
          <a:solidFill>
            <a:srgbClr val="9DC3E6"/>
          </a:solidFill>
          <a:ln w="38100">
            <a:solidFill>
              <a:srgbClr val="2E75B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altLang="ru-RU" sz="2000" b="1"/>
              <a:t>УПОЛНОМОЧЕННЫЕ ПРЕДСТАВИТЕЛИ ГЭК</a:t>
            </a:r>
          </a:p>
        </p:txBody>
      </p:sp>
      <p:pic>
        <p:nvPicPr>
          <p:cNvPr id="16388" name="Рисунок 4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363" y="34925"/>
            <a:ext cx="1630362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3" descr="D:\Doc\Мероприятия\2015-10-28 Совещание Рособрнадзора в Сочи\ГИА__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3725" y="73025"/>
            <a:ext cx="20669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715963" y="1400175"/>
            <a:ext cx="7712075" cy="576263"/>
          </a:xfrm>
          <a:prstGeom prst="roundRect">
            <a:avLst/>
          </a:prstGeom>
          <a:solidFill>
            <a:srgbClr val="9DC3E6"/>
          </a:solidFill>
          <a:ln w="38100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Уполномоченный представитель ГЭК</a:t>
            </a:r>
            <a:endParaRPr lang="ru-RU" sz="2400" dirty="0"/>
          </a:p>
        </p:txBody>
      </p:sp>
      <p:sp>
        <p:nvSpPr>
          <p:cNvPr id="8" name="Стрелка вниз 7"/>
          <p:cNvSpPr/>
          <p:nvPr/>
        </p:nvSpPr>
        <p:spPr>
          <a:xfrm>
            <a:off x="6359525" y="2003425"/>
            <a:ext cx="206375" cy="26670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2590800" y="2003425"/>
            <a:ext cx="206375" cy="26670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74700" y="2297113"/>
            <a:ext cx="3624263" cy="515937"/>
          </a:xfrm>
          <a:prstGeom prst="roundRect">
            <a:avLst/>
          </a:prstGeom>
          <a:solidFill>
            <a:srgbClr val="9DC3E6"/>
          </a:solidFill>
          <a:ln w="38100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ysClr val="windowText" lastClr="000000"/>
                </a:solidFill>
              </a:rPr>
              <a:t>Доставщик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752975" y="2297113"/>
            <a:ext cx="3675063" cy="515937"/>
          </a:xfrm>
          <a:prstGeom prst="roundRect">
            <a:avLst/>
          </a:prstGeom>
          <a:solidFill>
            <a:srgbClr val="9DC3E6"/>
          </a:solidFill>
          <a:ln w="38100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ysClr val="windowText" lastClr="000000"/>
                </a:solidFill>
              </a:rPr>
              <a:t>Контролер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2590800" y="2813050"/>
            <a:ext cx="206375" cy="303213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6354763" y="2820988"/>
            <a:ext cx="206375" cy="314325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42913" y="3116263"/>
            <a:ext cx="3887787" cy="2100262"/>
          </a:xfrm>
          <a:prstGeom prst="roundRect">
            <a:avLst/>
          </a:prstGeom>
          <a:solidFill>
            <a:srgbClr val="9DC3E6"/>
          </a:solidFill>
          <a:ln w="38100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ysClr val="windowText" lastClr="000000"/>
                </a:solidFill>
              </a:rPr>
              <a:t>Осуществляет доставку ЭМ: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solidFill>
                  <a:sysClr val="windowText" lastClr="000000"/>
                </a:solidFill>
              </a:rPr>
              <a:t> из РЦОИ в места хранения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1600" i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в каждой территории)</a:t>
            </a:r>
            <a:r>
              <a:rPr lang="ru-RU" sz="2000" dirty="0">
                <a:solidFill>
                  <a:sysClr val="windowText" lastClr="000000"/>
                </a:solidFill>
              </a:rPr>
              <a:t>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solidFill>
                  <a:sysClr val="windowText" lastClr="000000"/>
                </a:solidFill>
              </a:rPr>
              <a:t>из ППЭ в РЦОИ </a:t>
            </a:r>
            <a:r>
              <a:rPr lang="ru-RU" sz="1600" i="1" dirty="0">
                <a:solidFill>
                  <a:sysClr val="windowText" lastClr="000000"/>
                </a:solidFill>
              </a:rPr>
              <a:t>(русский язык, математика, химия)</a:t>
            </a:r>
            <a:r>
              <a:rPr lang="ru-RU" sz="2000" dirty="0">
                <a:solidFill>
                  <a:sysClr val="windowText" lastClr="000000"/>
                </a:solidFill>
              </a:rPr>
              <a:t>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solidFill>
                  <a:sysClr val="windowText" lastClr="000000"/>
                </a:solidFill>
              </a:rPr>
              <a:t>из ППЭ в места хранения </a:t>
            </a:r>
            <a:r>
              <a:rPr lang="ru-RU" sz="1600" i="1" dirty="0">
                <a:solidFill>
                  <a:sysClr val="windowText" lastClr="000000"/>
                </a:solidFill>
              </a:rPr>
              <a:t>(предметы по выбору)</a:t>
            </a:r>
            <a:r>
              <a:rPr lang="ru-RU" sz="2000" dirty="0">
                <a:solidFill>
                  <a:sysClr val="windowText" lastClr="000000"/>
                </a:solidFill>
              </a:rPr>
              <a:t>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752975" y="3143250"/>
            <a:ext cx="3848100" cy="1612900"/>
          </a:xfrm>
          <a:prstGeom prst="roundRect">
            <a:avLst/>
          </a:prstGeom>
          <a:solidFill>
            <a:srgbClr val="9DC3E6"/>
          </a:solidFill>
          <a:ln w="38100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ysClr val="windowText" lastClr="000000"/>
                </a:solidFill>
              </a:rPr>
              <a:t>Осуществляет: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solidFill>
                  <a:sysClr val="windowText" lastClr="000000"/>
                </a:solidFill>
              </a:rPr>
              <a:t> доставку ЭМ из места хранения в ППЭ;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solidFill>
                  <a:sysClr val="windowText" lastClr="000000"/>
                </a:solidFill>
              </a:rPr>
              <a:t>контроль за ходом проведения экзамена в ППЭ;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solidFill>
                  <a:sysClr val="windowText" lastClr="000000"/>
                </a:solidFill>
              </a:rPr>
              <a:t>передачу посылки с ЭР доставщику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789738" y="5000625"/>
            <a:ext cx="2373312" cy="1812925"/>
          </a:xfrm>
          <a:prstGeom prst="roundRect">
            <a:avLst/>
          </a:prstGeom>
          <a:solidFill>
            <a:srgbClr val="9DC3E6"/>
          </a:solidFill>
          <a:ln w="38100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Контролеры из своих территорий будут направлены на все остальные экзамены  во все периоды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330700" y="5059363"/>
            <a:ext cx="2363788" cy="1789112"/>
          </a:xfrm>
          <a:prstGeom prst="roundRect">
            <a:avLst/>
          </a:prstGeom>
          <a:solidFill>
            <a:srgbClr val="9DC3E6"/>
          </a:solidFill>
          <a:ln w="38100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Контролеры из других территорий будут направлены на экзамены по русскому языку и математике в основные дни основного периода</a:t>
            </a:r>
            <a:endParaRPr lang="ru-RU" sz="1400">
              <a:solidFill>
                <a:schemeClr val="tx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Стрелка вниз 71"/>
          <p:cNvSpPr/>
          <p:nvPr/>
        </p:nvSpPr>
        <p:spPr>
          <a:xfrm rot="10800000">
            <a:off x="6194425" y="5778500"/>
            <a:ext cx="204788" cy="168275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0" y="850900"/>
            <a:ext cx="9144000" cy="400050"/>
          </a:xfrm>
          <a:prstGeom prst="rect">
            <a:avLst/>
          </a:prstGeom>
          <a:solidFill>
            <a:srgbClr val="9DC3E6"/>
          </a:solidFill>
          <a:ln w="38100">
            <a:solidFill>
              <a:srgbClr val="2E75B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altLang="ru-RU" sz="2000" b="1"/>
              <a:t>ДОСТАВКА И ХРАНЕНИЕ ЭКЗАМЕНАЦИОННЫХ  МАТЕРИАЛОВ ОГЭ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917950" y="1352550"/>
            <a:ext cx="5195888" cy="506413"/>
          </a:xfrm>
          <a:prstGeom prst="roundRect">
            <a:avLst/>
          </a:prstGeom>
          <a:solidFill>
            <a:srgbClr val="FBE5D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день проведения экзаменов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917950" y="5075238"/>
            <a:ext cx="4811713" cy="257175"/>
          </a:xfrm>
          <a:prstGeom prst="roundRect">
            <a:avLst/>
          </a:prstGeom>
          <a:solidFill>
            <a:srgbClr val="FBE5D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Осуществляет контроль за проведением ОГЭ в ППЭ</a:t>
            </a:r>
          </a:p>
        </p:txBody>
      </p:sp>
      <p:sp>
        <p:nvSpPr>
          <p:cNvPr id="34" name="Стрелка вниз 33"/>
          <p:cNvSpPr/>
          <p:nvPr/>
        </p:nvSpPr>
        <p:spPr>
          <a:xfrm rot="10800000">
            <a:off x="5089525" y="3128963"/>
            <a:ext cx="206375" cy="185737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588" y="1354138"/>
            <a:ext cx="3613150" cy="49371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Накануне дня проведения экзаменов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1113" y="5946775"/>
            <a:ext cx="3594100" cy="889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Место хранения экзаменационных материалов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4288" y="2028825"/>
            <a:ext cx="3624262" cy="44132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Уполномоченный представитель ГЭК (доставщик)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8575" y="4043363"/>
            <a:ext cx="1196975" cy="760412"/>
          </a:xfrm>
          <a:prstGeom prst="roundRect">
            <a:avLst/>
          </a:prstGeom>
          <a:solidFill>
            <a:srgbClr val="8FAAD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Русский язык /Математика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341438" y="4054475"/>
            <a:ext cx="828675" cy="757238"/>
          </a:xfrm>
          <a:prstGeom prst="roundRect">
            <a:avLst/>
          </a:prstGeom>
          <a:solidFill>
            <a:srgbClr val="8FAAD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Посылка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Химия 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175" y="2713038"/>
            <a:ext cx="3613150" cy="446087"/>
          </a:xfrm>
          <a:prstGeom prst="roundRect">
            <a:avLst/>
          </a:prstGeom>
          <a:solidFill>
            <a:srgbClr val="DEEB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РЦОИ</a:t>
            </a:r>
          </a:p>
        </p:txBody>
      </p:sp>
      <p:sp>
        <p:nvSpPr>
          <p:cNvPr id="42" name="Стрелка вниз 41"/>
          <p:cNvSpPr/>
          <p:nvPr/>
        </p:nvSpPr>
        <p:spPr>
          <a:xfrm>
            <a:off x="508000" y="5697538"/>
            <a:ext cx="206375" cy="252412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3" name="Стрелка вниз 42"/>
          <p:cNvSpPr/>
          <p:nvPr/>
        </p:nvSpPr>
        <p:spPr>
          <a:xfrm>
            <a:off x="1668463" y="5688013"/>
            <a:ext cx="206375" cy="261937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3917950" y="5964238"/>
            <a:ext cx="4795838" cy="61595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день проведения экзамена (до его начала) уполномоченный представитель ГЭК (контролёр) забирает посылку или конверт с кодом расшифровки КИМ</a:t>
            </a:r>
          </a:p>
        </p:txBody>
      </p:sp>
      <p:sp>
        <p:nvSpPr>
          <p:cNvPr id="45" name="Стрелка вниз 44"/>
          <p:cNvSpPr/>
          <p:nvPr/>
        </p:nvSpPr>
        <p:spPr>
          <a:xfrm>
            <a:off x="511175" y="3814763"/>
            <a:ext cx="204788" cy="220662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6" name="Стрелка вниз 45"/>
          <p:cNvSpPr/>
          <p:nvPr/>
        </p:nvSpPr>
        <p:spPr>
          <a:xfrm>
            <a:off x="1668463" y="3810000"/>
            <a:ext cx="206375" cy="250825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7" name="Стрелка вниз 46"/>
          <p:cNvSpPr/>
          <p:nvPr/>
        </p:nvSpPr>
        <p:spPr>
          <a:xfrm>
            <a:off x="1668463" y="2484438"/>
            <a:ext cx="206375" cy="22860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8" name="Стрелка вправо 47"/>
          <p:cNvSpPr/>
          <p:nvPr/>
        </p:nvSpPr>
        <p:spPr>
          <a:xfrm>
            <a:off x="3632200" y="6237288"/>
            <a:ext cx="273050" cy="309562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Стрелка вниз 49"/>
          <p:cNvSpPr/>
          <p:nvPr/>
        </p:nvSpPr>
        <p:spPr>
          <a:xfrm rot="5400000">
            <a:off x="3625056" y="2736057"/>
            <a:ext cx="277813" cy="298450"/>
          </a:xfrm>
          <a:prstGeom prst="downArrow">
            <a:avLst/>
          </a:prstGeom>
          <a:solidFill>
            <a:srgbClr val="DEEB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917950" y="1905000"/>
            <a:ext cx="2490788" cy="12271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Русский язык /Математика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Химия</a:t>
            </a: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4637883" y="2023430"/>
            <a:ext cx="1036744" cy="205783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Посылка</a:t>
            </a: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7438371" y="1923148"/>
            <a:ext cx="708454" cy="197708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solidFill>
                  <a:schemeClr val="accent5">
                    <a:lumMod val="75000"/>
                  </a:schemeClr>
                </a:solidFill>
              </a:rPr>
              <a:t>Посылка</a:t>
            </a: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211688" y="4119550"/>
            <a:ext cx="798777" cy="194367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Посылка</a:t>
            </a: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1369256" y="4114547"/>
            <a:ext cx="770496" cy="199370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Посылка</a:t>
            </a: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2263775" y="4049713"/>
            <a:ext cx="1350963" cy="754062"/>
          </a:xfrm>
          <a:prstGeom prst="roundRect">
            <a:avLst/>
          </a:prstGeom>
          <a:solidFill>
            <a:srgbClr val="8FAAD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Посылка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 расшифровки КИМ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предметам по выбору</a:t>
            </a: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2356872" y="4076164"/>
            <a:ext cx="1175051" cy="189827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Конверт</a:t>
            </a:r>
          </a:p>
        </p:txBody>
      </p:sp>
      <p:sp>
        <p:nvSpPr>
          <p:cNvPr id="64" name="Стрелка вниз 63"/>
          <p:cNvSpPr/>
          <p:nvPr/>
        </p:nvSpPr>
        <p:spPr>
          <a:xfrm>
            <a:off x="2806700" y="3811588"/>
            <a:ext cx="206375" cy="249237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5" name="Стрелка вниз 64"/>
          <p:cNvSpPr/>
          <p:nvPr/>
        </p:nvSpPr>
        <p:spPr>
          <a:xfrm>
            <a:off x="2806700" y="5705475"/>
            <a:ext cx="206375" cy="257175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6" name="Стрелка вниз 65"/>
          <p:cNvSpPr/>
          <p:nvPr/>
        </p:nvSpPr>
        <p:spPr>
          <a:xfrm>
            <a:off x="500063" y="4811713"/>
            <a:ext cx="206375" cy="338137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7" name="Стрелка вниз 66"/>
          <p:cNvSpPr/>
          <p:nvPr/>
        </p:nvSpPr>
        <p:spPr>
          <a:xfrm>
            <a:off x="1668463" y="4810125"/>
            <a:ext cx="206375" cy="334963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8" name="Стрелка вниз 67"/>
          <p:cNvSpPr/>
          <p:nvPr/>
        </p:nvSpPr>
        <p:spPr>
          <a:xfrm>
            <a:off x="2813050" y="4810125"/>
            <a:ext cx="206375" cy="331788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28575" y="5157788"/>
            <a:ext cx="3586163" cy="549275"/>
          </a:xfrm>
          <a:prstGeom prst="roundRect">
            <a:avLst/>
          </a:prstGeom>
          <a:solidFill>
            <a:srgbClr val="DEEB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Доставляет</a:t>
            </a: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3917950" y="5521325"/>
            <a:ext cx="4802188" cy="252413"/>
          </a:xfrm>
          <a:prstGeom prst="roundRect">
            <a:avLst/>
          </a:prstGeom>
          <a:solidFill>
            <a:srgbClr val="FBE5D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Доставляет в ППЭ и передает руководителю ППЭ</a:t>
            </a: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3905250" y="4475163"/>
            <a:ext cx="4783138" cy="376237"/>
          </a:xfrm>
          <a:prstGeom prst="roundRect">
            <a:avLst/>
          </a:prstGeom>
          <a:solidFill>
            <a:srgbClr val="FBE5D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Получает посылку с ЭР от руководителя ППЭ после экзамена</a:t>
            </a:r>
          </a:p>
        </p:txBody>
      </p:sp>
      <p:sp>
        <p:nvSpPr>
          <p:cNvPr id="75" name="Стрелка вниз 74"/>
          <p:cNvSpPr/>
          <p:nvPr/>
        </p:nvSpPr>
        <p:spPr>
          <a:xfrm rot="10800000">
            <a:off x="6194425" y="4852988"/>
            <a:ext cx="204788" cy="219075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6" name="Стрелка вниз 75"/>
          <p:cNvSpPr/>
          <p:nvPr/>
        </p:nvSpPr>
        <p:spPr>
          <a:xfrm rot="10800000">
            <a:off x="7689850" y="3122613"/>
            <a:ext cx="206375" cy="225425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7" name="Стрелка вниз 76"/>
          <p:cNvSpPr/>
          <p:nvPr/>
        </p:nvSpPr>
        <p:spPr>
          <a:xfrm rot="10800000">
            <a:off x="6194425" y="5346700"/>
            <a:ext cx="204788" cy="182563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9525" y="3422650"/>
            <a:ext cx="3605213" cy="376238"/>
          </a:xfrm>
          <a:prstGeom prst="roundRect">
            <a:avLst/>
          </a:prstGeom>
          <a:solidFill>
            <a:srgbClr val="DEEB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Получает </a:t>
            </a:r>
          </a:p>
        </p:txBody>
      </p:sp>
      <p:sp>
        <p:nvSpPr>
          <p:cNvPr id="84" name="Стрелка вниз 83"/>
          <p:cNvSpPr/>
          <p:nvPr/>
        </p:nvSpPr>
        <p:spPr>
          <a:xfrm>
            <a:off x="1668463" y="3178175"/>
            <a:ext cx="206375" cy="22225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3" name="Стрелка вправо 52"/>
          <p:cNvSpPr/>
          <p:nvPr/>
        </p:nvSpPr>
        <p:spPr>
          <a:xfrm rot="16200000">
            <a:off x="6500019" y="4247357"/>
            <a:ext cx="4667250" cy="220662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548235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6496050" y="1911350"/>
            <a:ext cx="2593975" cy="1216025"/>
          </a:xfrm>
          <a:prstGeom prst="roundRect">
            <a:avLst>
              <a:gd name="adj" fmla="val 18293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Учебные предметы по выбору </a:t>
            </a:r>
          </a:p>
        </p:txBody>
      </p:sp>
      <p:sp>
        <p:nvSpPr>
          <p:cNvPr id="49" name="Стрелка вправо 48"/>
          <p:cNvSpPr/>
          <p:nvPr/>
        </p:nvSpPr>
        <p:spPr>
          <a:xfrm rot="10800000">
            <a:off x="3633788" y="6580188"/>
            <a:ext cx="5254625" cy="220662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548235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637883" y="2555940"/>
            <a:ext cx="1037988" cy="205783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Посылка</a:t>
            </a:r>
          </a:p>
        </p:txBody>
      </p:sp>
      <p:pic>
        <p:nvPicPr>
          <p:cNvPr id="17464" name="Рисунок 56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363" y="34925"/>
            <a:ext cx="1630362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65" name="Picture 3" descr="D:\Doc\Мероприятия\2015-10-28 Совещание Рособрнадзора в Сочи\ГИА__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3725" y="73025"/>
            <a:ext cx="20669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" name="Скругленный прямоугольник 59"/>
          <p:cNvSpPr/>
          <p:nvPr/>
        </p:nvSpPr>
        <p:spPr>
          <a:xfrm>
            <a:off x="3906838" y="3879850"/>
            <a:ext cx="4781550" cy="396875"/>
          </a:xfrm>
          <a:prstGeom prst="roundRect">
            <a:avLst/>
          </a:prstGeom>
          <a:solidFill>
            <a:srgbClr val="FBE5D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Передает посылку с ЭР уполномоченному представителю ГЭК (доставщику)</a:t>
            </a:r>
          </a:p>
        </p:txBody>
      </p:sp>
      <p:sp>
        <p:nvSpPr>
          <p:cNvPr id="71" name="Стрелка вниз 70"/>
          <p:cNvSpPr/>
          <p:nvPr/>
        </p:nvSpPr>
        <p:spPr>
          <a:xfrm rot="10800000">
            <a:off x="6194425" y="4284663"/>
            <a:ext cx="204788" cy="182562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3906838" y="3302000"/>
            <a:ext cx="4781550" cy="376238"/>
          </a:xfrm>
          <a:prstGeom prst="roundRect">
            <a:avLst/>
          </a:prstGeom>
          <a:solidFill>
            <a:srgbClr val="FBE5D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Доставляет посылку с ЭР в РЦОИ</a:t>
            </a:r>
          </a:p>
        </p:txBody>
      </p:sp>
      <p:sp>
        <p:nvSpPr>
          <p:cNvPr id="78" name="Стрелка вниз 77"/>
          <p:cNvSpPr/>
          <p:nvPr/>
        </p:nvSpPr>
        <p:spPr>
          <a:xfrm rot="10800000">
            <a:off x="6194425" y="3689350"/>
            <a:ext cx="204788" cy="180975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7226626" y="2115092"/>
            <a:ext cx="1082917" cy="205783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Посылки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3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363" y="34925"/>
            <a:ext cx="1630362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3" descr="D:\Doc\Мероприятия\2015-10-28 Совещание Рособрнадзора в Сочи\ГИА__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3725" y="73025"/>
            <a:ext cx="20669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1"/>
          <p:cNvSpPr txBox="1">
            <a:spLocks noChangeArrowheads="1"/>
          </p:cNvSpPr>
          <p:nvPr/>
        </p:nvSpPr>
        <p:spPr bwMode="auto">
          <a:xfrm>
            <a:off x="0" y="960438"/>
            <a:ext cx="9144000" cy="461962"/>
          </a:xfrm>
          <a:prstGeom prst="rect">
            <a:avLst/>
          </a:prstGeom>
          <a:solidFill>
            <a:srgbClr val="9DC3E6"/>
          </a:solidFill>
          <a:ln w="38100">
            <a:solidFill>
              <a:srgbClr val="2E75B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b="1"/>
              <a:t> </a:t>
            </a:r>
            <a:r>
              <a:rPr lang="ru-RU" sz="2400" b="1"/>
              <a:t>Формирование составов специалистов</a:t>
            </a:r>
            <a:endParaRPr lang="ru-RU" sz="2400"/>
          </a:p>
        </p:txBody>
      </p:sp>
      <p:sp>
        <p:nvSpPr>
          <p:cNvPr id="18436" name="Прямоугольник 6"/>
          <p:cNvSpPr>
            <a:spLocks noChangeArrowheads="1"/>
          </p:cNvSpPr>
          <p:nvPr/>
        </p:nvSpPr>
        <p:spPr bwMode="auto">
          <a:xfrm>
            <a:off x="131763" y="3382963"/>
            <a:ext cx="457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u-RU" sz="1400">
              <a:cs typeface="Times New Roman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00025" y="1508125"/>
            <a:ext cx="8743950" cy="299085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    При подборе руководителей, организаторов ППЭ, технических специалистов, уполномоченных представителей ГЭК, членов предметных комиссий и др. необходимо: </a:t>
            </a:r>
          </a:p>
          <a:p>
            <a:pPr>
              <a:buFont typeface="Wingdings" pitchFamily="2" charset="2"/>
              <a:buChar char="ü"/>
            </a:pPr>
            <a:r>
              <a:rPr lang="ru-RU" sz="1600">
                <a:solidFill>
                  <a:schemeClr val="tx1"/>
                </a:solidFill>
                <a:latin typeface="Arial" charset="0"/>
                <a:cs typeface="Arial" charset="0"/>
              </a:rPr>
              <a:t>осуществлять с учетом опыта их работы;      </a:t>
            </a:r>
          </a:p>
          <a:p>
            <a:pPr>
              <a:buFont typeface="Wingdings" pitchFamily="2" charset="2"/>
              <a:buChar char="ü"/>
            </a:pPr>
            <a:r>
              <a:rPr lang="ru-RU" sz="1600">
                <a:solidFill>
                  <a:schemeClr val="tx1"/>
                </a:solidFill>
                <a:latin typeface="Arial" charset="0"/>
                <a:cs typeface="Arial" charset="0"/>
              </a:rPr>
              <a:t>анализа их деятельности на ГИА в прошлом году;</a:t>
            </a:r>
          </a:p>
          <a:p>
            <a:pPr>
              <a:buFont typeface="Wingdings" pitchFamily="2" charset="2"/>
              <a:buChar char="ü"/>
            </a:pPr>
            <a:r>
              <a:rPr lang="ru-RU" sz="1600">
                <a:solidFill>
                  <a:schemeClr val="tx1"/>
                </a:solidFill>
                <a:latin typeface="Arial" charset="0"/>
                <a:cs typeface="Arial" charset="0"/>
              </a:rPr>
              <a:t>умения предупреждать и разрешать  конфликты;</a:t>
            </a:r>
          </a:p>
          <a:p>
            <a:pPr>
              <a:buFont typeface="Wingdings" pitchFamily="2" charset="2"/>
              <a:buChar char="ü"/>
            </a:pPr>
            <a:r>
              <a:rPr lang="ru-RU" sz="1600">
                <a:solidFill>
                  <a:schemeClr val="tx1"/>
                </a:solidFill>
                <a:latin typeface="Arial" charset="0"/>
                <a:cs typeface="Arial" charset="0"/>
              </a:rPr>
              <a:t>учитывать  состояние их здоровья.</a:t>
            </a:r>
          </a:p>
          <a:p>
            <a:r>
              <a:rPr lang="ru-RU" sz="16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!  </a:t>
            </a:r>
            <a:r>
              <a:rPr lang="ru-RU" sz="160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Необходимо выполнить требование пункта 37 федерального </a:t>
            </a:r>
            <a:r>
              <a:rPr lang="ru-RU" sz="16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Порядка ГИА:</a:t>
            </a:r>
          </a:p>
          <a:p>
            <a:r>
              <a:rPr lang="ru-RU" sz="160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не допускается привлекать в качестве руководителей, организаторов ППЭ, технических специалистов, специалистов по проведению инструктажа и обеспечению лабораторных работ, ассистентов работников общеобразовательных организаций, являющихся учителями обучающихся, сдающих экзамен в данном ППЭ.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0025" y="5065713"/>
            <a:ext cx="8743950" cy="167957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отборе кандидатур в состав технических специалистов, необходимо включить технических специалистов, привлекаемых к проведению ЕГЭ.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На экзамен необходимо планировать    </a:t>
            </a:r>
            <a:r>
              <a:rPr lang="ru-RU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  менее 2-х технических специалистов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первый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отвечает за функционирование       системы видеонаблюдения на все экзамены;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второй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отвечает за работу программного обеспечения и оказывает информационно-техническую помощь в штабе ППЭ.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0" y="4649788"/>
            <a:ext cx="9144000" cy="330200"/>
          </a:xfrm>
          <a:prstGeom prst="roundRect">
            <a:avLst/>
          </a:prstGeom>
          <a:solidFill>
            <a:srgbClr val="9DC3E6"/>
          </a:solidFill>
          <a:ln w="38100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ППЭ ЕГЭ + ОГЭ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3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363" y="34925"/>
            <a:ext cx="1630362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3" descr="D:\Doc\Мероприятия\2015-10-28 Совещание Рособрнадзора в Сочи\ГИА__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3725" y="73025"/>
            <a:ext cx="20669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1"/>
          <p:cNvSpPr txBox="1">
            <a:spLocks noChangeArrowheads="1"/>
          </p:cNvSpPr>
          <p:nvPr/>
        </p:nvSpPr>
        <p:spPr bwMode="auto">
          <a:xfrm>
            <a:off x="0" y="968375"/>
            <a:ext cx="9144000" cy="461963"/>
          </a:xfrm>
          <a:prstGeom prst="rect">
            <a:avLst/>
          </a:prstGeom>
          <a:solidFill>
            <a:srgbClr val="9DC3E6"/>
          </a:solidFill>
          <a:ln w="38100">
            <a:solidFill>
              <a:srgbClr val="2E75B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b="1"/>
              <a:t> </a:t>
            </a:r>
            <a:r>
              <a:rPr lang="ru-RU" sz="2400" b="1"/>
              <a:t>Формирование ППЭ</a:t>
            </a:r>
            <a:endParaRPr lang="ru-RU" sz="240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1450" y="1573213"/>
            <a:ext cx="8839200" cy="330200"/>
          </a:xfrm>
          <a:prstGeom prst="roundRect">
            <a:avLst/>
          </a:prstGeom>
          <a:solidFill>
            <a:srgbClr val="9DC3E6"/>
          </a:solidFill>
          <a:ln w="38100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Предварительная информация о количестве ППЭ для ГИА-9 </a:t>
            </a:r>
            <a:r>
              <a:rPr lang="ru-RU" sz="1600" i="1" dirty="0">
                <a:solidFill>
                  <a:schemeClr val="tx1"/>
                </a:solidFill>
              </a:rPr>
              <a:t>(на 25.01.2017)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171450" y="2046288"/>
            <a:ext cx="2667000" cy="6699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2E75B6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b="1" dirty="0"/>
              <a:t>244 ППЭ </a:t>
            </a:r>
          </a:p>
          <a:p>
            <a:pPr algn="ctr" eaLnBrk="1" hangingPunct="1">
              <a:defRPr/>
            </a:pPr>
            <a:r>
              <a:rPr lang="ru-RU" altLang="ru-RU" b="1" dirty="0"/>
              <a:t>для проведения ОГЭ</a:t>
            </a:r>
            <a:endParaRPr lang="ru-RU" altLang="ru-RU" dirty="0"/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2990850" y="2046288"/>
            <a:ext cx="2667000" cy="669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rgbClr val="2E75B6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b="1" dirty="0"/>
              <a:t>71 ППЭ </a:t>
            </a:r>
          </a:p>
          <a:p>
            <a:pPr algn="ctr" eaLnBrk="1" hangingPunct="1">
              <a:defRPr/>
            </a:pPr>
            <a:r>
              <a:rPr lang="ru-RU" altLang="ru-RU" b="1" dirty="0"/>
              <a:t>для проведения ГВЭ</a:t>
            </a:r>
          </a:p>
        </p:txBody>
      </p:sp>
      <p:sp>
        <p:nvSpPr>
          <p:cNvPr id="19463" name="Text Box 13"/>
          <p:cNvSpPr txBox="1">
            <a:spLocks noChangeArrowheads="1"/>
          </p:cNvSpPr>
          <p:nvPr/>
        </p:nvSpPr>
        <p:spPr bwMode="auto">
          <a:xfrm>
            <a:off x="5810250" y="2046288"/>
            <a:ext cx="3200400" cy="639762"/>
          </a:xfrm>
          <a:prstGeom prst="rect">
            <a:avLst/>
          </a:prstGeom>
          <a:solidFill>
            <a:srgbClr val="8FAADC"/>
          </a:solidFill>
          <a:ln w="38100">
            <a:solidFill>
              <a:srgbClr val="2E75B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/>
              <a:t>98 ППЭ </a:t>
            </a:r>
          </a:p>
          <a:p>
            <a:pPr algn="ctr"/>
            <a:r>
              <a:rPr lang="ru-RU" altLang="ru-RU" sz="1600" b="1"/>
              <a:t>будут организованы на дому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1450" y="2859088"/>
            <a:ext cx="8839200" cy="330200"/>
          </a:xfrm>
          <a:prstGeom prst="roundRect">
            <a:avLst/>
          </a:prstGeom>
          <a:solidFill>
            <a:srgbClr val="9DC3E6"/>
          </a:solidFill>
          <a:ln w="38100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Предварительный перечень ППЭ сформирован и направлен в муниципалитеты</a:t>
            </a:r>
            <a:endParaRPr lang="ru-RU" sz="1600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19465" name="Прямоугольник 13"/>
          <p:cNvSpPr>
            <a:spLocks noChangeArrowheads="1"/>
          </p:cNvSpPr>
          <p:nvPr/>
        </p:nvSpPr>
        <p:spPr bwMode="auto">
          <a:xfrm>
            <a:off x="2095500" y="3500438"/>
            <a:ext cx="1857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endParaRPr lang="ru-R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71450" y="3332163"/>
            <a:ext cx="5486400" cy="151923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МОУО:</a:t>
            </a:r>
          </a:p>
          <a:p>
            <a:pPr>
              <a:buFont typeface="Wingdings" pitchFamily="2" charset="2"/>
              <a:buChar char="ü"/>
            </a:pPr>
            <a:r>
              <a:rPr lang="ru-RU" sz="160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распределить участников ОГЭ между ППЭ для проведения обязательных экзаменов (русский язык и математика);</a:t>
            </a:r>
          </a:p>
          <a:p>
            <a:pPr>
              <a:buFont typeface="Wingdings" pitchFamily="2" charset="2"/>
              <a:buChar char="ü"/>
            </a:pPr>
            <a:r>
              <a:rPr lang="ru-RU" sz="160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убедиться в достаточном количестве посадочных мест в аудиториях ППЭ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71450" y="4933950"/>
            <a:ext cx="5486400" cy="18049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60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число участников ОГЭ в аудиториях не более 16 человек;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участники ОГЭ распределяются в первую очередь в аудитории, оборудованные средствами видеонаблюдения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9468" name="AutoShape 54"/>
          <p:cNvSpPr>
            <a:spLocks noChangeArrowheads="1"/>
          </p:cNvSpPr>
          <p:nvPr/>
        </p:nvSpPr>
        <p:spPr bwMode="auto">
          <a:xfrm>
            <a:off x="6153150" y="3840163"/>
            <a:ext cx="2678113" cy="741362"/>
          </a:xfrm>
          <a:prstGeom prst="wedgeRectCallout">
            <a:avLst>
              <a:gd name="adj1" fmla="val -61366"/>
              <a:gd name="adj2" fmla="val 21199"/>
            </a:avLst>
          </a:prstGeom>
          <a:solidFill>
            <a:srgbClr val="DEEBF7"/>
          </a:solidFill>
          <a:ln w="38100">
            <a:solidFill>
              <a:srgbClr val="2E75B6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1600" b="1">
                <a:solidFill>
                  <a:srgbClr val="990000"/>
                </a:solidFill>
              </a:rPr>
              <a:t>Максимальное использование для ОГЭ ППЭ ЕГЭ</a:t>
            </a:r>
            <a:endParaRPr lang="ru-RU" altLang="ru-RU" sz="1600" b="1"/>
          </a:p>
        </p:txBody>
      </p:sp>
      <p:sp>
        <p:nvSpPr>
          <p:cNvPr id="19469" name="AutoShape 54"/>
          <p:cNvSpPr>
            <a:spLocks noChangeArrowheads="1"/>
          </p:cNvSpPr>
          <p:nvPr/>
        </p:nvSpPr>
        <p:spPr bwMode="auto">
          <a:xfrm>
            <a:off x="6088063" y="5086350"/>
            <a:ext cx="2743200" cy="787400"/>
          </a:xfrm>
          <a:prstGeom prst="wedgeRectCallout">
            <a:avLst>
              <a:gd name="adj1" fmla="val -61366"/>
              <a:gd name="adj2" fmla="val 21199"/>
            </a:avLst>
          </a:prstGeom>
          <a:solidFill>
            <a:srgbClr val="DEEBF7"/>
          </a:solidFill>
          <a:ln w="38100">
            <a:solidFill>
              <a:srgbClr val="2E75B6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1600" b="1">
                <a:solidFill>
                  <a:srgbClr val="990000"/>
                </a:solidFill>
              </a:rPr>
              <a:t>Рассадка в аудиториях по 16 чел.</a:t>
            </a:r>
            <a:endParaRPr lang="ru-RU" altLang="ru-RU" sz="1600" b="1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153150" y="3332163"/>
            <a:ext cx="2678113" cy="40798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Новое в 2017 году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Text Box 28"/>
          <p:cNvSpPr txBox="1">
            <a:spLocks noChangeArrowheads="1"/>
          </p:cNvSpPr>
          <p:nvPr/>
        </p:nvSpPr>
        <p:spPr bwMode="auto">
          <a:xfrm>
            <a:off x="1997075" y="138113"/>
            <a:ext cx="49863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2000" b="1">
                <a:solidFill>
                  <a:srgbClr val="2E75B6"/>
                </a:solidFill>
              </a:rPr>
              <a:t>НЕОБХОДИМЫЕ ПОМЕЩЕНИЯ В ППЭ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91770" y="4942283"/>
            <a:ext cx="1919064" cy="17766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b="1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b="1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b="1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dirty="0">
                <a:solidFill>
                  <a:srgbClr val="000000"/>
                </a:solidFill>
              </a:rPr>
              <a:t>Аудитории для участников ГИА, в том числе для участников с ОВЗ </a:t>
            </a:r>
          </a:p>
        </p:txBody>
      </p:sp>
      <p:pic>
        <p:nvPicPr>
          <p:cNvPr id="20491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6125" y="5059363"/>
            <a:ext cx="1484313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6891770" y="1334365"/>
            <a:ext cx="1913169" cy="168797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200" b="1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200" b="1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200" b="1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200" b="1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>
                <a:solidFill>
                  <a:srgbClr val="000000"/>
                </a:solidFill>
              </a:rPr>
              <a:t>Помещение для руководителя ППЭ, оборудованное телефонной связью, принтером и ПК</a:t>
            </a:r>
          </a:p>
        </p:txBody>
      </p:sp>
      <p:pic>
        <p:nvPicPr>
          <p:cNvPr id="20495" name="Рисунок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05688" y="1400175"/>
            <a:ext cx="863600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кругленный прямоугольник 8"/>
          <p:cNvSpPr/>
          <p:nvPr/>
        </p:nvSpPr>
        <p:spPr>
          <a:xfrm>
            <a:off x="6891770" y="3212691"/>
            <a:ext cx="1913169" cy="1504382"/>
          </a:xfrm>
          <a:prstGeom prst="roundRect">
            <a:avLst/>
          </a:prstGeom>
          <a:solidFill>
            <a:srgbClr val="565658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400" b="1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400" b="1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400" b="1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400" b="1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dirty="0">
                <a:solidFill>
                  <a:srgbClr val="000000"/>
                </a:solidFill>
              </a:rPr>
              <a:t>Помещение для медицинских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dirty="0">
                <a:solidFill>
                  <a:srgbClr val="000000"/>
                </a:solidFill>
              </a:rPr>
              <a:t>работников</a:t>
            </a:r>
            <a:r>
              <a:rPr lang="ru-RU" altLang="ru-RU" sz="1400" dirty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20499" name="Рисунок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75538" y="3311525"/>
            <a:ext cx="746125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кругленный прямоугольник 10"/>
          <p:cNvSpPr/>
          <p:nvPr/>
        </p:nvSpPr>
        <p:spPr>
          <a:xfrm>
            <a:off x="4461007" y="1278363"/>
            <a:ext cx="1624285" cy="203316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200" b="1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200" b="1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200" b="1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200" b="1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200" b="1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200" b="1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>
                <a:solidFill>
                  <a:srgbClr val="000000"/>
                </a:solidFill>
              </a:rPr>
              <a:t>Помещения для представителей СМИ, общественных наблюдателей</a:t>
            </a:r>
          </a:p>
        </p:txBody>
      </p:sp>
      <p:pic>
        <p:nvPicPr>
          <p:cNvPr id="20503" name="Рисунок 1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94538" y="1461202"/>
            <a:ext cx="539450" cy="84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Скругленный прямоугольник 14"/>
          <p:cNvSpPr/>
          <p:nvPr/>
        </p:nvSpPr>
        <p:spPr>
          <a:xfrm>
            <a:off x="6352627" y="1195416"/>
            <a:ext cx="331902" cy="5538931"/>
          </a:xfrm>
          <a:prstGeom prst="roundRect">
            <a:avLst/>
          </a:prstGeom>
          <a:solidFill>
            <a:srgbClr val="8FAAD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rgbClr val="C00000"/>
                </a:solidFill>
              </a:rPr>
              <a:t>В</a:t>
            </a:r>
            <a:br>
              <a:rPr lang="ru-RU" altLang="ru-RU" b="1" dirty="0">
                <a:solidFill>
                  <a:srgbClr val="C00000"/>
                </a:solidFill>
              </a:rPr>
            </a:br>
            <a:r>
              <a:rPr lang="ru-RU" altLang="ru-RU" b="1" dirty="0">
                <a:solidFill>
                  <a:srgbClr val="C00000"/>
                </a:solidFill>
              </a:rPr>
              <a:t>Х</a:t>
            </a:r>
            <a:br>
              <a:rPr lang="ru-RU" altLang="ru-RU" b="1" dirty="0">
                <a:solidFill>
                  <a:srgbClr val="C00000"/>
                </a:solidFill>
              </a:rPr>
            </a:br>
            <a:r>
              <a:rPr lang="ru-RU" altLang="ru-RU" b="1" dirty="0">
                <a:solidFill>
                  <a:srgbClr val="C00000"/>
                </a:solidFill>
              </a:rPr>
              <a:t>О</a:t>
            </a:r>
            <a:br>
              <a:rPr lang="ru-RU" altLang="ru-RU" b="1" dirty="0">
                <a:solidFill>
                  <a:srgbClr val="C00000"/>
                </a:solidFill>
              </a:rPr>
            </a:br>
            <a:r>
              <a:rPr lang="ru-RU" altLang="ru-RU" b="1" dirty="0">
                <a:solidFill>
                  <a:srgbClr val="C00000"/>
                </a:solidFill>
              </a:rPr>
              <a:t>Д</a:t>
            </a:r>
            <a:br>
              <a:rPr lang="ru-RU" altLang="ru-RU" b="1" dirty="0">
                <a:solidFill>
                  <a:srgbClr val="C00000"/>
                </a:solidFill>
              </a:rPr>
            </a:br>
            <a:endParaRPr lang="ru-RU" altLang="ru-RU" b="1" dirty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 smtClean="0">
                <a:solidFill>
                  <a:srgbClr val="C00000"/>
                </a:solidFill>
              </a:rPr>
              <a:t>в</a:t>
            </a:r>
            <a:r>
              <a:rPr lang="ru-RU" altLang="ru-RU" b="1" dirty="0">
                <a:solidFill>
                  <a:srgbClr val="C00000"/>
                </a:solidFill>
              </a:rPr>
              <a:t/>
            </a:r>
            <a:br>
              <a:rPr lang="ru-RU" altLang="ru-RU" b="1" dirty="0">
                <a:solidFill>
                  <a:srgbClr val="C00000"/>
                </a:solidFill>
              </a:rPr>
            </a:br>
            <a:r>
              <a:rPr lang="ru-RU" altLang="ru-RU" b="1" dirty="0">
                <a:solidFill>
                  <a:srgbClr val="C00000"/>
                </a:solidFill>
              </a:rPr>
              <a:t/>
            </a:r>
            <a:br>
              <a:rPr lang="ru-RU" altLang="ru-RU" b="1" dirty="0">
                <a:solidFill>
                  <a:srgbClr val="C00000"/>
                </a:solidFill>
              </a:rPr>
            </a:br>
            <a:r>
              <a:rPr lang="ru-RU" altLang="ru-RU" b="1" dirty="0">
                <a:solidFill>
                  <a:srgbClr val="C00000"/>
                </a:solidFill>
              </a:rPr>
              <a:t>П</a:t>
            </a:r>
            <a:br>
              <a:rPr lang="ru-RU" altLang="ru-RU" b="1" dirty="0">
                <a:solidFill>
                  <a:srgbClr val="C00000"/>
                </a:solidFill>
              </a:rPr>
            </a:br>
            <a:r>
              <a:rPr lang="ru-RU" altLang="ru-RU" b="1" dirty="0" err="1">
                <a:solidFill>
                  <a:srgbClr val="C00000"/>
                </a:solidFill>
              </a:rPr>
              <a:t>П</a:t>
            </a:r>
            <a:r>
              <a:rPr lang="ru-RU" altLang="ru-RU" b="1" dirty="0">
                <a:solidFill>
                  <a:srgbClr val="C00000"/>
                </a:solidFill>
              </a:rPr>
              <a:t/>
            </a:r>
            <a:br>
              <a:rPr lang="ru-RU" altLang="ru-RU" b="1" dirty="0">
                <a:solidFill>
                  <a:srgbClr val="C00000"/>
                </a:solidFill>
              </a:rPr>
            </a:br>
            <a:r>
              <a:rPr lang="ru-RU" altLang="ru-RU" b="1" dirty="0">
                <a:solidFill>
                  <a:srgbClr val="C00000"/>
                </a:solidFill>
              </a:rPr>
              <a:t>Э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44468" y="1268398"/>
            <a:ext cx="1835510" cy="2446867"/>
          </a:xfrm>
          <a:prstGeom prst="roundRect">
            <a:avLst/>
          </a:prstGeom>
          <a:solidFill>
            <a:srgbClr val="D9D9D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b="1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b="1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b="1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b="1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600" b="1" dirty="0">
                <a:solidFill>
                  <a:srgbClr val="000000"/>
                </a:solidFill>
              </a:rPr>
              <a:t>Помещения для сопровождающих участников ГИА</a:t>
            </a:r>
          </a:p>
        </p:txBody>
      </p:sp>
      <p:pic>
        <p:nvPicPr>
          <p:cNvPr id="20510" name="Рисунок 16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45947" y="1552560"/>
            <a:ext cx="1508125" cy="846781"/>
          </a:xfrm>
          <a:prstGeom prst="rect">
            <a:avLst/>
          </a:prstGeom>
          <a:solidFill>
            <a:srgbClr val="FDFDFD"/>
          </a:solidFill>
          <a:ln w="9525">
            <a:noFill/>
            <a:miter lim="800000"/>
            <a:headEnd/>
            <a:tailEnd/>
          </a:ln>
        </p:spPr>
      </p:pic>
      <p:sp>
        <p:nvSpPr>
          <p:cNvPr id="18" name="Скругленный прямоугольник 17"/>
          <p:cNvSpPr/>
          <p:nvPr/>
        </p:nvSpPr>
        <p:spPr>
          <a:xfrm>
            <a:off x="659563" y="4011806"/>
            <a:ext cx="1805839" cy="2685556"/>
          </a:xfrm>
          <a:prstGeom prst="roundRect">
            <a:avLst/>
          </a:prstGeom>
          <a:solidFill>
            <a:srgbClr val="D9D9D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400" b="1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400" b="1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400" b="1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400" b="1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400" b="1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400" b="1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>
                <a:solidFill>
                  <a:srgbClr val="000000"/>
                </a:solidFill>
              </a:rPr>
              <a:t>Специально выделенное место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>
                <a:solidFill>
                  <a:srgbClr val="000000"/>
                </a:solidFill>
              </a:rPr>
              <a:t> для личных вещей участников ГИА, специалистов ППЭ и др.</a:t>
            </a:r>
          </a:p>
        </p:txBody>
      </p:sp>
      <p:pic>
        <p:nvPicPr>
          <p:cNvPr id="20514" name="Рисунок 18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69877" y="4253240"/>
            <a:ext cx="1431925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Скругленный прямоугольник 19"/>
          <p:cNvSpPr/>
          <p:nvPr/>
        </p:nvSpPr>
        <p:spPr>
          <a:xfrm>
            <a:off x="48600" y="3386457"/>
            <a:ext cx="503981" cy="1404152"/>
          </a:xfrm>
          <a:prstGeom prst="roundRect">
            <a:avLst/>
          </a:prstGeom>
          <a:solidFill>
            <a:srgbClr val="8FAAD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>
                <a:solidFill>
                  <a:srgbClr val="FF0000"/>
                </a:solidFill>
              </a:rPr>
              <a:t>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>
                <a:solidFill>
                  <a:srgbClr val="FF0000"/>
                </a:solidFill>
              </a:rPr>
              <a:t>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>
                <a:solidFill>
                  <a:srgbClr val="FF0000"/>
                </a:solidFill>
              </a:rPr>
              <a:t>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>
                <a:solidFill>
                  <a:srgbClr val="FF0000"/>
                </a:solidFill>
              </a:rPr>
              <a:t>Д</a:t>
            </a:r>
            <a:endParaRPr lang="ru-RU" altLang="ru-RU" b="1" dirty="0">
              <a:solidFill>
                <a:srgbClr val="FF0000"/>
              </a:solidFill>
            </a:endParaRPr>
          </a:p>
        </p:txBody>
      </p:sp>
      <p:pic>
        <p:nvPicPr>
          <p:cNvPr id="20518" name="Рисунок 21"/>
          <p:cNvPicPr>
            <a:picLocks noChangeAspect="1"/>
          </p:cNvPicPr>
          <p:nvPr/>
        </p:nvPicPr>
        <p:blipFill>
          <a:blip r:embed="rId8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6525" y="31750"/>
            <a:ext cx="16287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9" name="Рисунок 22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234892" y="1588203"/>
            <a:ext cx="781745" cy="632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0" name="Picture 3" descr="D:\Doc\Мероприятия\2015-10-28 Совещание Рособрнадзора в Сочи\ГИА__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023100" y="65088"/>
            <a:ext cx="20669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Скругленный прямоугольник 12"/>
          <p:cNvSpPr/>
          <p:nvPr/>
        </p:nvSpPr>
        <p:spPr>
          <a:xfrm>
            <a:off x="3001509" y="2834512"/>
            <a:ext cx="1336261" cy="2024282"/>
          </a:xfrm>
          <a:prstGeom prst="roundRect">
            <a:avLst/>
          </a:prstGeom>
          <a:solidFill>
            <a:srgbClr val="9BC9DE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b="1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b="1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b="1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200" b="1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>
                <a:solidFill>
                  <a:srgbClr val="000000"/>
                </a:solidFill>
              </a:rPr>
              <a:t>Пункт охраны правопорядка</a:t>
            </a:r>
          </a:p>
        </p:txBody>
      </p:sp>
      <p:pic>
        <p:nvPicPr>
          <p:cNvPr id="20524" name="Рисунок 13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124746" y="3037366"/>
            <a:ext cx="1033463" cy="1033462"/>
          </a:xfrm>
          <a:prstGeom prst="rect">
            <a:avLst/>
          </a:prstGeom>
          <a:solidFill>
            <a:srgbClr val="9BC9DE"/>
          </a:solidFill>
          <a:ln w="9525">
            <a:noFill/>
            <a:miter lim="800000"/>
            <a:headEnd/>
            <a:tailEnd/>
          </a:ln>
        </p:spPr>
      </p:pic>
      <p:sp>
        <p:nvSpPr>
          <p:cNvPr id="25" name="Скругленный прямоугольник 24"/>
          <p:cNvSpPr/>
          <p:nvPr/>
        </p:nvSpPr>
        <p:spPr>
          <a:xfrm>
            <a:off x="4481050" y="4555524"/>
            <a:ext cx="1621692" cy="214183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200" b="1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200" b="1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200" b="1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200" b="1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200" b="1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>
                <a:solidFill>
                  <a:srgbClr val="000000"/>
                </a:solidFill>
              </a:rPr>
              <a:t>Помещение для руководителя образовательной организации, на базе которой располагается ППЭ</a:t>
            </a:r>
          </a:p>
        </p:txBody>
      </p:sp>
      <p:pic>
        <p:nvPicPr>
          <p:cNvPr id="20528" name="Рисунок 25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791319" y="4626440"/>
            <a:ext cx="877644" cy="886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Скругленный прямоугольник 25"/>
          <p:cNvSpPr/>
          <p:nvPr/>
        </p:nvSpPr>
        <p:spPr>
          <a:xfrm>
            <a:off x="2623271" y="1268398"/>
            <a:ext cx="262299" cy="5428964"/>
          </a:xfrm>
          <a:prstGeom prst="roundRect">
            <a:avLst/>
          </a:prstGeom>
          <a:solidFill>
            <a:srgbClr val="8FAAD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3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363" y="34925"/>
            <a:ext cx="1630362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3" descr="D:\Doc\Мероприятия\2015-10-28 Совещание Рособрнадзора в Сочи\ГИА__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3725" y="73025"/>
            <a:ext cx="20669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893763"/>
            <a:ext cx="9144000" cy="50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2E75B6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700" b="1" dirty="0" smtClean="0"/>
              <a:t>Оснащение ППЭ ОГЭ системами видеонаблюдения</a:t>
            </a:r>
            <a:endParaRPr lang="ru-RU" altLang="ru-RU" sz="2700" b="1" dirty="0"/>
          </a:p>
        </p:txBody>
      </p:sp>
      <p:sp>
        <p:nvSpPr>
          <p:cNvPr id="21508" name="Text Box 13"/>
          <p:cNvSpPr txBox="1">
            <a:spLocks noChangeArrowheads="1"/>
          </p:cNvSpPr>
          <p:nvPr/>
        </p:nvSpPr>
        <p:spPr bwMode="auto">
          <a:xfrm>
            <a:off x="152400" y="2830513"/>
            <a:ext cx="1752600" cy="584200"/>
          </a:xfrm>
          <a:prstGeom prst="rect">
            <a:avLst/>
          </a:prstGeom>
          <a:solidFill>
            <a:srgbClr val="5B9BD5"/>
          </a:solidFill>
          <a:ln w="38100">
            <a:solidFill>
              <a:srgbClr val="2E75B6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altLang="ru-RU" sz="1600" b="1"/>
              <a:t>120 ППЭ ЕГЭ</a:t>
            </a:r>
            <a:r>
              <a:rPr lang="ru-RU" altLang="ru-RU" sz="2000"/>
              <a:t> </a:t>
            </a:r>
          </a:p>
          <a:p>
            <a:pPr algn="ctr"/>
            <a:r>
              <a:rPr lang="ru-RU" altLang="ru-RU" sz="1200"/>
              <a:t>с видеорегистрацией</a:t>
            </a:r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157163" y="4976813"/>
            <a:ext cx="6781800" cy="3698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rgbClr val="2E75B6"/>
            </a:solidFill>
          </a:ln>
          <a:effectLst/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b="1" dirty="0"/>
              <a:t>Оснащение </a:t>
            </a:r>
            <a:r>
              <a:rPr lang="ru-RU" altLang="ru-RU" b="1" u="sng" dirty="0"/>
              <a:t>штабов ППЭ</a:t>
            </a:r>
            <a:r>
              <a:rPr lang="ru-RU" altLang="ru-RU" b="1" dirty="0"/>
              <a:t> системой </a:t>
            </a:r>
            <a:r>
              <a:rPr lang="ru-RU" altLang="ru-RU" b="1" dirty="0" err="1"/>
              <a:t>видеорегистрации</a:t>
            </a:r>
            <a:r>
              <a:rPr lang="ru-RU" altLang="ru-RU" b="1" dirty="0"/>
              <a:t> </a:t>
            </a: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5186363" y="5900738"/>
            <a:ext cx="1752600" cy="5953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2E75B6"/>
            </a:solidFill>
          </a:ln>
          <a:effectLst/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b="1" dirty="0" smtClean="0">
                <a:solidFill>
                  <a:srgbClr val="990000"/>
                </a:solidFill>
              </a:rPr>
              <a:t>7</a:t>
            </a:r>
          </a:p>
          <a:p>
            <a:pPr algn="ctr" eaLnBrk="1" hangingPunct="1">
              <a:defRPr/>
            </a:pPr>
            <a:r>
              <a:rPr lang="ru-RU" altLang="ru-RU" sz="1500" dirty="0" smtClean="0">
                <a:solidFill>
                  <a:srgbClr val="990000"/>
                </a:solidFill>
              </a:rPr>
              <a:t>Оснастить</a:t>
            </a:r>
            <a:endParaRPr lang="ru-RU" altLang="ru-RU" sz="1500" dirty="0">
              <a:solidFill>
                <a:srgbClr val="990000"/>
              </a:solidFill>
            </a:endParaRPr>
          </a:p>
        </p:txBody>
      </p:sp>
      <p:sp>
        <p:nvSpPr>
          <p:cNvPr id="12" name="Text Box 24"/>
          <p:cNvSpPr txBox="1">
            <a:spLocks noChangeArrowheads="1"/>
          </p:cNvSpPr>
          <p:nvPr/>
        </p:nvSpPr>
        <p:spPr bwMode="auto">
          <a:xfrm>
            <a:off x="157163" y="5880100"/>
            <a:ext cx="1903412" cy="647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2E75B6"/>
            </a:solidFill>
          </a:ln>
          <a:effectLst/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b="1" dirty="0" smtClean="0"/>
              <a:t>244 </a:t>
            </a:r>
          </a:p>
          <a:p>
            <a:pPr algn="ctr" eaLnBrk="1" hangingPunct="1">
              <a:defRPr/>
            </a:pPr>
            <a:r>
              <a:rPr lang="ru-RU" altLang="ru-RU" sz="1500" dirty="0" smtClean="0"/>
              <a:t>Штаба ППЭ</a:t>
            </a:r>
            <a:r>
              <a:rPr lang="ru-RU" altLang="ru-RU" dirty="0" smtClean="0"/>
              <a:t> </a:t>
            </a:r>
            <a:endParaRPr lang="ru-RU" altLang="ru-RU" dirty="0"/>
          </a:p>
        </p:txBody>
      </p:sp>
      <p:grpSp>
        <p:nvGrpSpPr>
          <p:cNvPr id="14" name="Group 32"/>
          <p:cNvGrpSpPr>
            <a:grpSpLocks/>
          </p:cNvGrpSpPr>
          <p:nvPr/>
        </p:nvGrpSpPr>
        <p:grpSpPr bwMode="auto">
          <a:xfrm>
            <a:off x="2436197" y="6073931"/>
            <a:ext cx="228600" cy="190468"/>
            <a:chOff x="768" y="2798"/>
            <a:chExt cx="240" cy="178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768" y="2928"/>
              <a:ext cx="240" cy="48"/>
            </a:xfrm>
            <a:prstGeom prst="rect">
              <a:avLst/>
            </a:prstGeom>
            <a:grpFill/>
            <a:ln w="38100">
              <a:solidFill>
                <a:srgbClr val="2E75B6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768" y="2798"/>
              <a:ext cx="240" cy="48"/>
            </a:xfrm>
            <a:prstGeom prst="rect">
              <a:avLst/>
            </a:prstGeom>
            <a:grpFill/>
            <a:ln w="38100">
              <a:solidFill>
                <a:srgbClr val="2E75B6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</p:grpSp>
      <p:sp>
        <p:nvSpPr>
          <p:cNvPr id="15" name="Text Box 33"/>
          <p:cNvSpPr txBox="1">
            <a:spLocks noChangeArrowheads="1"/>
          </p:cNvSpPr>
          <p:nvPr/>
        </p:nvSpPr>
        <p:spPr bwMode="auto">
          <a:xfrm>
            <a:off x="157163" y="3929063"/>
            <a:ext cx="6781800" cy="6413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2E75B6"/>
            </a:solidFill>
          </a:ln>
          <a:effectLst/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b="1" dirty="0"/>
              <a:t>Доля </a:t>
            </a:r>
            <a:r>
              <a:rPr lang="ru-RU" altLang="ru-RU" b="1" u="sng" dirty="0"/>
              <a:t>аудиторий</a:t>
            </a:r>
            <a:r>
              <a:rPr lang="ru-RU" altLang="ru-RU" b="1" dirty="0"/>
              <a:t> с </a:t>
            </a:r>
            <a:r>
              <a:rPr lang="ru-RU" altLang="ru-RU" b="1" dirty="0" err="1"/>
              <a:t>видеорегистрацией</a:t>
            </a:r>
            <a:endParaRPr lang="ru-RU" altLang="ru-RU" b="1" dirty="0"/>
          </a:p>
          <a:p>
            <a:pPr algn="ctr" eaLnBrk="1" hangingPunct="1">
              <a:defRPr/>
            </a:pPr>
            <a:r>
              <a:rPr lang="ru-RU" altLang="ru-RU" b="1" dirty="0"/>
              <a:t>составит свыше </a:t>
            </a:r>
            <a:r>
              <a:rPr lang="ru-RU" altLang="ru-RU" b="1" dirty="0">
                <a:solidFill>
                  <a:srgbClr val="990000"/>
                </a:solidFill>
              </a:rPr>
              <a:t>70 %</a:t>
            </a:r>
          </a:p>
        </p:txBody>
      </p:sp>
      <p:sp>
        <p:nvSpPr>
          <p:cNvPr id="21514" name="AutoShape 54"/>
          <p:cNvSpPr>
            <a:spLocks noChangeArrowheads="1"/>
          </p:cNvSpPr>
          <p:nvPr/>
        </p:nvSpPr>
        <p:spPr bwMode="auto">
          <a:xfrm>
            <a:off x="7164388" y="2833688"/>
            <a:ext cx="1846262" cy="549275"/>
          </a:xfrm>
          <a:prstGeom prst="wedgeRectCallout">
            <a:avLst>
              <a:gd name="adj1" fmla="val -61366"/>
              <a:gd name="adj2" fmla="val 21199"/>
            </a:avLst>
          </a:prstGeom>
          <a:solidFill>
            <a:srgbClr val="DEEBF7"/>
          </a:solidFill>
          <a:ln w="38100">
            <a:solidFill>
              <a:srgbClr val="2E75B6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990000"/>
                </a:solidFill>
              </a:rPr>
              <a:t>28 %</a:t>
            </a:r>
            <a:r>
              <a:rPr lang="ru-RU" altLang="ru-RU" sz="1600" b="1"/>
              <a:t> </a:t>
            </a:r>
          </a:p>
          <a:p>
            <a:pPr algn="ctr"/>
            <a:r>
              <a:rPr lang="ru-RU" altLang="ru-RU" sz="1600" b="1"/>
              <a:t>в 2016 году</a:t>
            </a:r>
          </a:p>
        </p:txBody>
      </p:sp>
      <p:sp>
        <p:nvSpPr>
          <p:cNvPr id="21515" name="AutoShape 58"/>
          <p:cNvSpPr>
            <a:spLocks noChangeArrowheads="1"/>
          </p:cNvSpPr>
          <p:nvPr/>
        </p:nvSpPr>
        <p:spPr bwMode="auto">
          <a:xfrm>
            <a:off x="7245350" y="5656263"/>
            <a:ext cx="1844675" cy="868362"/>
          </a:xfrm>
          <a:prstGeom prst="wedgeRectCallout">
            <a:avLst>
              <a:gd name="adj1" fmla="val -62954"/>
              <a:gd name="adj2" fmla="val 15088"/>
            </a:avLst>
          </a:prstGeom>
          <a:solidFill>
            <a:srgbClr val="DEEBF7"/>
          </a:solidFill>
          <a:ln w="38100">
            <a:solidFill>
              <a:srgbClr val="2E75B6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1200" b="1">
                <a:solidFill>
                  <a:srgbClr val="990000"/>
                </a:solidFill>
              </a:rPr>
              <a:t>4 - г. Новороссийск, </a:t>
            </a:r>
          </a:p>
          <a:p>
            <a:r>
              <a:rPr lang="ru-RU" altLang="ru-RU" sz="1200" b="1">
                <a:solidFill>
                  <a:srgbClr val="990000"/>
                </a:solidFill>
              </a:rPr>
              <a:t>1 - г. Сочи, </a:t>
            </a:r>
          </a:p>
          <a:p>
            <a:r>
              <a:rPr lang="ru-RU" altLang="ru-RU" sz="1200" b="1">
                <a:solidFill>
                  <a:srgbClr val="990000"/>
                </a:solidFill>
              </a:rPr>
              <a:t>1 - Славянский р-н,</a:t>
            </a:r>
          </a:p>
          <a:p>
            <a:r>
              <a:rPr lang="ru-RU" altLang="ru-RU" sz="1200" b="1">
                <a:solidFill>
                  <a:srgbClr val="990000"/>
                </a:solidFill>
              </a:rPr>
              <a:t>1 - Темрюкский р-н</a:t>
            </a:r>
          </a:p>
          <a:p>
            <a:endParaRPr lang="ru-RU" altLang="ru-RU" sz="1600"/>
          </a:p>
        </p:txBody>
      </p:sp>
      <p:sp>
        <p:nvSpPr>
          <p:cNvPr id="21516" name="AutoShape 59"/>
          <p:cNvSpPr>
            <a:spLocks noChangeArrowheads="1"/>
          </p:cNvSpPr>
          <p:nvPr/>
        </p:nvSpPr>
        <p:spPr bwMode="auto">
          <a:xfrm>
            <a:off x="7159625" y="3921125"/>
            <a:ext cx="1855788" cy="661988"/>
          </a:xfrm>
          <a:prstGeom prst="wedgeRectCallout">
            <a:avLst>
              <a:gd name="adj1" fmla="val -60324"/>
              <a:gd name="adj2" fmla="val 25625"/>
            </a:avLst>
          </a:prstGeom>
          <a:solidFill>
            <a:srgbClr val="DEEBF7"/>
          </a:solidFill>
          <a:ln w="38100">
            <a:solidFill>
              <a:srgbClr val="2E75B6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300"/>
              <a:t> </a:t>
            </a:r>
            <a:r>
              <a:rPr lang="ru-RU" altLang="ru-RU" sz="1600" b="1">
                <a:solidFill>
                  <a:srgbClr val="990000"/>
                </a:solidFill>
              </a:rPr>
              <a:t>31 % </a:t>
            </a:r>
          </a:p>
          <a:p>
            <a:pPr algn="ctr"/>
            <a:r>
              <a:rPr lang="ru-RU" altLang="ru-RU" sz="1600" b="1"/>
              <a:t>в 2016 году</a:t>
            </a:r>
          </a:p>
          <a:p>
            <a:endParaRPr lang="ru-RU" altLang="ru-RU" sz="1600" b="1"/>
          </a:p>
        </p:txBody>
      </p:sp>
      <p:sp>
        <p:nvSpPr>
          <p:cNvPr id="21517" name="Text Box 15"/>
          <p:cNvSpPr txBox="1">
            <a:spLocks noChangeArrowheads="1"/>
          </p:cNvSpPr>
          <p:nvPr/>
        </p:nvSpPr>
        <p:spPr bwMode="auto">
          <a:xfrm>
            <a:off x="4519613" y="2830513"/>
            <a:ext cx="2362200" cy="582612"/>
          </a:xfrm>
          <a:prstGeom prst="rect">
            <a:avLst/>
          </a:prstGeom>
          <a:solidFill>
            <a:srgbClr val="5B9BD5"/>
          </a:solidFill>
          <a:ln w="38100">
            <a:solidFill>
              <a:srgbClr val="2E75B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600" b="1"/>
              <a:t>182 ППЭ </a:t>
            </a:r>
            <a:r>
              <a:rPr lang="ru-RU" altLang="ru-RU" sz="1600" b="1">
                <a:solidFill>
                  <a:srgbClr val="990000"/>
                </a:solidFill>
              </a:rPr>
              <a:t>(74 %)</a:t>
            </a:r>
          </a:p>
          <a:p>
            <a:pPr algn="ctr"/>
            <a:r>
              <a:rPr lang="ru-RU" altLang="ru-RU" sz="1200"/>
              <a:t>с видеорегистрацией</a:t>
            </a:r>
          </a:p>
        </p:txBody>
      </p:sp>
      <p:sp>
        <p:nvSpPr>
          <p:cNvPr id="21518" name="Text Box 13"/>
          <p:cNvSpPr txBox="1">
            <a:spLocks noChangeArrowheads="1"/>
          </p:cNvSpPr>
          <p:nvPr/>
        </p:nvSpPr>
        <p:spPr bwMode="auto">
          <a:xfrm>
            <a:off x="2339975" y="2830513"/>
            <a:ext cx="1752600" cy="582612"/>
          </a:xfrm>
          <a:prstGeom prst="rect">
            <a:avLst/>
          </a:prstGeom>
          <a:solidFill>
            <a:srgbClr val="5B9BD5"/>
          </a:solidFill>
          <a:ln w="38100">
            <a:solidFill>
              <a:srgbClr val="2E75B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600" b="1"/>
              <a:t>62 ППЭ ОГЭ</a:t>
            </a:r>
          </a:p>
          <a:p>
            <a:pPr algn="ctr"/>
            <a:r>
              <a:rPr lang="ru-RU" altLang="ru-RU" sz="1200"/>
              <a:t>с видеорегистрацией </a:t>
            </a:r>
          </a:p>
        </p:txBody>
      </p:sp>
      <p:sp>
        <p:nvSpPr>
          <p:cNvPr id="31" name="Text Box 24"/>
          <p:cNvSpPr txBox="1">
            <a:spLocks noChangeArrowheads="1"/>
          </p:cNvSpPr>
          <p:nvPr/>
        </p:nvSpPr>
        <p:spPr bwMode="auto">
          <a:xfrm>
            <a:off x="2938463" y="5900738"/>
            <a:ext cx="1371600" cy="6000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2E75B6"/>
            </a:solidFill>
          </a:ln>
          <a:effectLst/>
          <a:extLst/>
        </p:spPr>
        <p:txBody>
          <a:bodyPr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b="1" dirty="0" smtClean="0"/>
              <a:t>237</a:t>
            </a:r>
          </a:p>
          <a:p>
            <a:pPr algn="ctr" eaLnBrk="1" hangingPunct="1">
              <a:defRPr/>
            </a:pPr>
            <a:r>
              <a:rPr lang="ru-RU" altLang="ru-RU" sz="1500" dirty="0" smtClean="0"/>
              <a:t>Оснащены</a:t>
            </a:r>
            <a:endParaRPr lang="ru-RU" altLang="ru-RU" sz="1500" dirty="0"/>
          </a:p>
        </p:txBody>
      </p:sp>
      <p:sp>
        <p:nvSpPr>
          <p:cNvPr id="3" name="Выноска со стрелкой вниз 2"/>
          <p:cNvSpPr/>
          <p:nvPr/>
        </p:nvSpPr>
        <p:spPr>
          <a:xfrm>
            <a:off x="152400" y="1641475"/>
            <a:ext cx="6729413" cy="914400"/>
          </a:xfrm>
          <a:prstGeom prst="downArrowCallout">
            <a:avLst/>
          </a:prstGeom>
          <a:ln w="38100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altLang="ru-RU" sz="2800" b="1" dirty="0">
                <a:solidFill>
                  <a:schemeClr val="tx1"/>
                </a:solidFill>
              </a:rPr>
              <a:t>244 ППЭ для проведения ОГЭ</a:t>
            </a:r>
            <a:endParaRPr lang="ru-RU" altLang="ru-RU" sz="2800" dirty="0">
              <a:solidFill>
                <a:schemeClr val="tx1"/>
              </a:solidFill>
            </a:endParaRPr>
          </a:p>
        </p:txBody>
      </p:sp>
      <p:sp>
        <p:nvSpPr>
          <p:cNvPr id="32" name="Плюс 31"/>
          <p:cNvSpPr/>
          <p:nvPr/>
        </p:nvSpPr>
        <p:spPr>
          <a:xfrm>
            <a:off x="2005013" y="2946400"/>
            <a:ext cx="263525" cy="257175"/>
          </a:xfrm>
          <a:prstGeom prst="mathPlus">
            <a:avLst/>
          </a:prstGeom>
          <a:solidFill>
            <a:srgbClr val="9DC3E6"/>
          </a:solidFill>
          <a:ln w="38100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Плюс 32"/>
          <p:cNvSpPr/>
          <p:nvPr/>
        </p:nvSpPr>
        <p:spPr>
          <a:xfrm>
            <a:off x="4616450" y="6040438"/>
            <a:ext cx="263525" cy="257175"/>
          </a:xfrm>
          <a:prstGeom prst="mathPlus">
            <a:avLst/>
          </a:prstGeom>
          <a:solidFill>
            <a:srgbClr val="9DC3E6"/>
          </a:solidFill>
          <a:ln w="38100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34" name="Group 32"/>
          <p:cNvGrpSpPr>
            <a:grpSpLocks/>
          </p:cNvGrpSpPr>
          <p:nvPr/>
        </p:nvGrpSpPr>
        <p:grpSpPr bwMode="auto">
          <a:xfrm>
            <a:off x="4191988" y="2974508"/>
            <a:ext cx="228600" cy="190468"/>
            <a:chOff x="768" y="2798"/>
            <a:chExt cx="240" cy="178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35" name="Rectangle 30"/>
            <p:cNvSpPr>
              <a:spLocks noChangeArrowheads="1"/>
            </p:cNvSpPr>
            <p:nvPr/>
          </p:nvSpPr>
          <p:spPr bwMode="auto">
            <a:xfrm>
              <a:off x="768" y="2928"/>
              <a:ext cx="240" cy="48"/>
            </a:xfrm>
            <a:prstGeom prst="rect">
              <a:avLst/>
            </a:prstGeom>
            <a:grpFill/>
            <a:ln w="38100">
              <a:solidFill>
                <a:srgbClr val="2E75B6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36" name="Rectangle 31"/>
            <p:cNvSpPr>
              <a:spLocks noChangeArrowheads="1"/>
            </p:cNvSpPr>
            <p:nvPr/>
          </p:nvSpPr>
          <p:spPr bwMode="auto">
            <a:xfrm>
              <a:off x="768" y="2798"/>
              <a:ext cx="240" cy="48"/>
            </a:xfrm>
            <a:prstGeom prst="rect">
              <a:avLst/>
            </a:prstGeom>
            <a:grpFill/>
            <a:ln w="38100">
              <a:solidFill>
                <a:srgbClr val="2E75B6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6626F60A-33C3-4997-AEC2-87D4F9F82A70}" vid="{3AB17E42-025B-4CAD-9FDA-8FE78DC8E37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Видеоконференция ЦОКО 2</Template>
  <TotalTime>2980</TotalTime>
  <Words>1256</Words>
  <Application>Microsoft Office PowerPoint</Application>
  <PresentationFormat>Экран (4:3)</PresentationFormat>
  <Paragraphs>258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Q17</dc:creator>
  <cp:lastModifiedBy>Q9</cp:lastModifiedBy>
  <cp:revision>203</cp:revision>
  <cp:lastPrinted>2017-01-25T13:37:40Z</cp:lastPrinted>
  <dcterms:created xsi:type="dcterms:W3CDTF">2016-10-12T15:15:15Z</dcterms:created>
  <dcterms:modified xsi:type="dcterms:W3CDTF">2017-01-26T08:50:21Z</dcterms:modified>
</cp:coreProperties>
</file>