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57" r:id="rId3"/>
    <p:sldId id="372" r:id="rId4"/>
    <p:sldId id="338" r:id="rId5"/>
    <p:sldId id="325" r:id="rId6"/>
    <p:sldId id="350" r:id="rId7"/>
    <p:sldId id="354" r:id="rId8"/>
    <p:sldId id="353" r:id="rId9"/>
    <p:sldId id="355" r:id="rId10"/>
    <p:sldId id="351" r:id="rId11"/>
    <p:sldId id="329" r:id="rId12"/>
    <p:sldId id="364" r:id="rId13"/>
    <p:sldId id="361" r:id="rId14"/>
    <p:sldId id="366" r:id="rId15"/>
    <p:sldId id="367" r:id="rId16"/>
    <p:sldId id="358" r:id="rId17"/>
    <p:sldId id="359" r:id="rId18"/>
    <p:sldId id="368" r:id="rId19"/>
    <p:sldId id="360" r:id="rId20"/>
    <p:sldId id="362" r:id="rId21"/>
    <p:sldId id="344" r:id="rId22"/>
    <p:sldId id="365" r:id="rId23"/>
    <p:sldId id="369" r:id="rId24"/>
    <p:sldId id="370" r:id="rId25"/>
    <p:sldId id="371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0D8F26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02" autoAdjust="0"/>
    <p:restoredTop sz="86447" autoAdjust="0"/>
  </p:normalViewPr>
  <p:slideViewPr>
    <p:cSldViewPr>
      <p:cViewPr varScale="1">
        <p:scale>
          <a:sx n="46" d="100"/>
          <a:sy n="46" d="100"/>
        </p:scale>
        <p:origin x="8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3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55E1519-E326-455A-B1C7-C50F662909F6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C6C0EA0-489F-449F-BF4D-3C74FC9C3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9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8982528-EED0-4785-BDB5-0BF4BB5501F8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14D6E15-346A-48D6-94BB-9146A3E46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65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D6E15-346A-48D6-94BB-9146A3E4640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5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D6E15-346A-48D6-94BB-9146A3E4640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D6E15-346A-48D6-94BB-9146A3E4640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6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D6E15-346A-48D6-94BB-9146A3E4640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5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D6E15-346A-48D6-94BB-9146A3E4640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8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0B58-4336-49B5-AF14-3B138680A47D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1D04-A1B1-4A40-A25A-5DF70C377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5CE0-2AAB-4B68-A95F-4F03E1602EC0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D00D-EFB4-4963-AD37-EF0A862DB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A9E2-7E50-41B3-8BFF-BC5DCC228C9F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4FC7-6FB4-4647-9E4C-2D85E4216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8533-2C0F-42A5-AF9C-4C9BC65D5D19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6974-BE1D-4C02-81CC-4ABEF42E4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64DA-3396-49D0-8147-4C1578761A11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4B05-13D1-42E4-92E5-8116D39D6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57F7-776C-46D4-AA02-0491A756BCE7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DEAC-2971-42F0-AC48-343C1167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63F7-877A-40DD-A998-53875CED9D79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CB26-DE25-446B-BCA0-2D49DFA1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84F5-1EED-4283-A2F7-5A7A3592794B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8079-AA6D-404F-8210-8994AF85A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AEB4-BA4F-4FCB-B335-A3430FA49130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FE52-D05E-497E-990B-52E7F6B98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B92F-3E70-4D6D-BD05-58EDE2128CCD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3066-691E-46F0-921B-F4731EFA2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78B3-A77D-4FC5-BFC7-EC3DAFEBCB27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9651-C323-4743-B40E-33ED9E27B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0C0C-CFC0-4197-9BE4-BA6BAE8C1F0D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5B96-727C-4172-861C-43FA79E87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331022-7EF0-41C3-BC10-B0895BE74E50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46C02C-8DD3-4232-9702-D401F339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47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8"/>
          <p:cNvSpPr txBox="1">
            <a:spLocks/>
          </p:cNvSpPr>
          <p:nvPr/>
        </p:nvSpPr>
        <p:spPr>
          <a:xfrm>
            <a:off x="1004888" y="1236663"/>
            <a:ext cx="7913687" cy="24526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8513" y="7938"/>
            <a:ext cx="10636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4460876" y="515937"/>
            <a:ext cx="119062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484688" y="346075"/>
            <a:ext cx="60325" cy="8963025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6150" y="861817"/>
            <a:ext cx="79724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Государственная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итоговая аттестация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по образовательным программам основного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общего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в 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Краснодарском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крае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в 2014 году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/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11913" t="7758" r="5031" b="11462"/>
          <a:stretch>
            <a:fillRect/>
          </a:stretch>
        </p:blipFill>
        <p:spPr bwMode="auto">
          <a:xfrm>
            <a:off x="3398838" y="5095875"/>
            <a:ext cx="261778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 l="14523" t="18423" r="8087" b="1831"/>
          <a:stretch>
            <a:fillRect/>
          </a:stretch>
        </p:blipFill>
        <p:spPr bwMode="auto">
          <a:xfrm>
            <a:off x="965200" y="5049838"/>
            <a:ext cx="23431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 l="9656" t="11774" r="3117" b="2872"/>
          <a:stretch>
            <a:fillRect/>
          </a:stretch>
        </p:blipFill>
        <p:spPr bwMode="auto">
          <a:xfrm>
            <a:off x="6135688" y="5068888"/>
            <a:ext cx="29098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333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частники ГИА-9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8338" y="852489"/>
            <a:ext cx="8368158" cy="58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ru-RU" sz="2200" b="1" kern="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    Допускаются </a:t>
            </a:r>
            <a:r>
              <a:rPr lang="ru-RU" sz="2200" b="1" kern="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обучающиеся</a:t>
            </a:r>
            <a:r>
              <a:rPr lang="ru-RU" sz="2200" b="1" kern="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ru-RU" sz="2200" b="1" kern="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не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имеющие академической задолженности </a:t>
            </a:r>
            <a:endParaRPr lang="ru-RU" sz="2200" b="1" kern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в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полном объеме выполнившие учебный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план</a:t>
            </a: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имеющие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годовые отметки по всем учебным предметам учебного плана за IX класс не ниже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удовлетворительных</a:t>
            </a:r>
          </a:p>
          <a:p>
            <a:pPr marL="377100" indent="0" algn="just">
              <a:spcBef>
                <a:spcPts val="0"/>
              </a:spcBef>
              <a:buNone/>
              <a:defRPr/>
            </a:pPr>
            <a:endParaRPr lang="ru-RU" sz="2200" b="1" kern="0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377100" indent="0" algn="just">
              <a:spcBef>
                <a:spcPts val="0"/>
              </a:spcBef>
              <a:buNone/>
              <a:defRPr/>
            </a:pPr>
            <a:r>
              <a:rPr lang="ru-RU" sz="2200" b="1" kern="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Заявление до 1 марта:</a:t>
            </a: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 выборе предметов, не включенных в список обязательных</a:t>
            </a: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для выпускников, имеющих право на ГВЭ, выбор предметов и формы ГИА по каждому предмету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обязательному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или   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по выбору)</a:t>
            </a: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2200" b="1" kern="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377100" indent="0" algn="just">
              <a:spcBef>
                <a:spcPts val="0"/>
              </a:spcBef>
              <a:buNone/>
              <a:defRPr/>
            </a:pPr>
            <a:r>
              <a:rPr lang="ru-RU" sz="2200" b="1" kern="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После 1 марта:</a:t>
            </a: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дополнительный выбор предметов только по решению ГЭК ГИА-9 (при наличии уважительной причины)</a:t>
            </a:r>
          </a:p>
        </p:txBody>
      </p:sp>
    </p:spTree>
    <p:extLst>
      <p:ext uri="{BB962C8B-B14F-4D97-AF65-F5344CB8AC3E}">
        <p14:creationId xmlns:p14="http://schemas.microsoft.com/office/powerpoint/2010/main" val="22483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245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4597" name="Picture 3" descr="ФлагиРФиКр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5"/>
              <a:ext cx="93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547813" y="0"/>
            <a:ext cx="759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 Структуры – организаторы ГИА-9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597" y="979509"/>
            <a:ext cx="8611899" cy="1498658"/>
          </a:xfrm>
          <a:prstGeom prst="roundRect">
            <a:avLst>
              <a:gd name="adj" fmla="val 9092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742" y="1123950"/>
            <a:ext cx="2569344" cy="1160768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Г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осударственная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0000"/>
                </a:solidFill>
                <a:latin typeface="Arial"/>
                <a:cs typeface="+mn-cs"/>
              </a:rPr>
              <a:t>Э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кзаменационная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К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омиссия  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ГИА-9</a:t>
            </a:r>
            <a:endParaRPr lang="ru-RU" sz="2000" b="1" kern="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4244" y="1123950"/>
            <a:ext cx="51302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44 территориальные </a:t>
            </a: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экзаменационные подкомиссии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 ГЭК ГИА-9     (</a:t>
            </a:r>
            <a:r>
              <a:rPr lang="ru-RU" b="1" kern="0" dirty="0" smtClean="0">
                <a:solidFill>
                  <a:srgbClr val="C00000"/>
                </a:solidFill>
                <a:cs typeface="Arial" pitchFamily="34" charset="0"/>
              </a:rPr>
              <a:t>ТЭП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уполномоченные представители ГЭК ГИА-9 (по количеству ППЭ в МО + 5 человек резерв)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2403" y="2643721"/>
            <a:ext cx="8604093" cy="1707256"/>
          </a:xfrm>
          <a:prstGeom prst="roundRect">
            <a:avLst>
              <a:gd name="adj" fmla="val 9092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742" y="2777899"/>
            <a:ext cx="2569344" cy="121271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Конфликтные</a:t>
            </a:r>
            <a:endParaRPr lang="ru-RU" sz="2000" b="1" kern="0" dirty="0">
              <a:solidFill>
                <a:srgbClr val="FFFFFF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Комиссии</a:t>
            </a:r>
            <a:endParaRPr lang="ru-RU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7980" y="2636396"/>
            <a:ext cx="51564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1 конфликтная комиссия (русский язык, математика)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44 территориальные конфликтные подкомиссии (предметы </a:t>
            </a: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по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выбору)</a:t>
            </a:r>
            <a:endParaRPr lang="ru-RU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38"/>
            <a:ext cx="9144000" cy="828675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           Структуры – организаторы ГИА-9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pic>
        <p:nvPicPr>
          <p:cNvPr id="2459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905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" y="4516531"/>
            <a:ext cx="9024386" cy="253967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1" y="4869160"/>
            <a:ext cx="29940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47980" y="4631696"/>
            <a:ext cx="4661977" cy="164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предметные комиссии по русскому языку и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математике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территориальные </a:t>
            </a: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предметные подкомиссии по предметам по выбору в каждом муниципальном образовании </a:t>
            </a:r>
            <a:endParaRPr lang="ru-RU" kern="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Формирование списочного состава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" y="989715"/>
            <a:ext cx="8828271" cy="597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7570" y="1197994"/>
            <a:ext cx="2257170" cy="107433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Предложения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МОУО</a:t>
            </a:r>
            <a:endParaRPr lang="ru-RU" sz="2000" b="1" kern="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1" y="1340768"/>
            <a:ext cx="61562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ГЭК ГИА-9</a:t>
            </a: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территориальных экзаменационных подкомиссий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ГЭК ГИА-9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уполномоченных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представителей ГЭК ГИА-9</a:t>
            </a: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руководителей и организаторов ППЭ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предметных комиссий 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территориальных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предметных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подкомиссий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конфликтной комиссии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территориальных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конфликтных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подкомиссий</a:t>
            </a: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технических специалистов</a:t>
            </a: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специалистов по проведению инструктажа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и обеспечению лабораторных работ</a:t>
            </a:r>
          </a:p>
          <a:p>
            <a:pPr marL="720000" indent="-342900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ассистентов обучающихся с ОВЗ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394" y="2513536"/>
            <a:ext cx="2263346" cy="134384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Анализ на соответствие требованиям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ЦОКО</a:t>
            </a:r>
            <a:endParaRPr lang="ru-RU" sz="2000" b="1" kern="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394" y="4180185"/>
            <a:ext cx="2269522" cy="157681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Утверждение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Министерство</a:t>
            </a:r>
          </a:p>
        </p:txBody>
      </p:sp>
    </p:spTree>
    <p:extLst>
      <p:ext uri="{BB962C8B-B14F-4D97-AF65-F5344CB8AC3E}">
        <p14:creationId xmlns:p14="http://schemas.microsoft.com/office/powerpoint/2010/main" val="26935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Специалисты, обеспечивающие проведение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943" y="0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2708" y="63090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3051" y="946763"/>
            <a:ext cx="8606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	Состав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ГЭК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ГИА-9,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уполномоченных представителей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ГЭК, конфликтных комиссий и подкомиссий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представители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министерства образования и науки, органов местного самоуправления, организаций, осуществляющих образовательную деятельность, общественных организаций и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объединений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endParaRPr lang="ru-RU" sz="2000" b="1" kern="0" dirty="0">
              <a:solidFill>
                <a:srgbClr val="0070C0"/>
              </a:solidFill>
              <a:cs typeface="Arial" pitchFamily="34" charset="0"/>
            </a:endParaRP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	Требования к членам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предметных комиссий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и подкомиссий:</a:t>
            </a:r>
            <a:endParaRPr lang="ru-RU" sz="2000" b="1" kern="0" dirty="0">
              <a:solidFill>
                <a:srgbClr val="C0000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наличие высшего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образования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соответствие квалификационным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требованиям 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наличие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опыта работы в организациях, осуществляющих образовательную деятельность и реализующих образовательные программы основного общего, среднего общего, среднего профессионального образования (не менее 3 лет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наличие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сертификата,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подтверждающего получение дополнительного профессионального образования, включающего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оценивание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образцов экзаменационных работ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по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соответствующему учебному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предмету 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Формирование состава лиц, </a:t>
            </a:r>
          </a:p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обеспечивающих проведение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943" y="0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2708" y="63090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98083" y="920621"/>
            <a:ext cx="83318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Исключить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возможность возникновения конфликта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интересов</a:t>
            </a:r>
            <a:r>
              <a:rPr lang="ru-RU" sz="2000" b="1" kern="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при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формировании составов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территориальных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экзаменационных подкомиссий ГЭК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ГИА-9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, уполномоченных представителей ГЭК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ГИА-9, руководителей и организаторов ППЭ, предметных комиссий, территориальных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предметных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подкомиссий, конфликтной комиссии, территориальных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конфликтных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подкомиссий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endParaRPr lang="ru-RU" sz="1000" b="1" kern="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Не публикуются составы 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уполномоченных представителей ГЭК ГИА-9, предметных комиссий и подкомиссий, руководителей и организаторов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ППЭ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endParaRPr lang="ru-RU" sz="1000" b="1" kern="0" dirty="0">
              <a:solidFill>
                <a:srgbClr val="0070C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Не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входят специалисты по сдаваемому учебному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предмету 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в состав организаторов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 ассистентов обучающихся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с ОВЗ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ru-RU" sz="1000" b="1" kern="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Не должны быть работниками образовательных организаций в которых обучаются экзаменуемые в данном ППЭ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руководители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организаторы ППЭ, технические специалисты, специалисты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по проведению инструктажа и обеспечению лабораторных работ,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ассистенты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обучающихся с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ОВЗ</a:t>
            </a:r>
          </a:p>
        </p:txBody>
      </p:sp>
    </p:spTree>
    <p:extLst>
      <p:ext uri="{BB962C8B-B14F-4D97-AF65-F5344CB8AC3E}">
        <p14:creationId xmlns:p14="http://schemas.microsoft.com/office/powerpoint/2010/main" val="23176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Порядок проведения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943" y="0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2708" y="63090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9071" y="908719"/>
            <a:ext cx="79914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Информируются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 месте расположения ППЭ, в который они направляются,</a:t>
            </a:r>
            <a:r>
              <a:rPr lang="ru-RU" sz="2000" b="1" kern="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не ранее чем за 3 рабочих дня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до проведения экзамена по соответствующему учебному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предмету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endParaRPr lang="ru-RU" sz="2000" b="1" kern="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уполномоченные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представители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ГЭК ГИА-9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2000" b="1" kern="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руководители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и организаторы ППЭ, </a:t>
            </a:r>
            <a:endParaRPr lang="ru-RU" sz="2000" b="1" kern="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2000" b="1" kern="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технические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специалисты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,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специалисты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по проведению инструктажа и обеспечению лабораторных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работ</a:t>
            </a:r>
            <a:endParaRPr lang="ru-RU" sz="2000" b="1" kern="0" dirty="0">
              <a:solidFill>
                <a:srgbClr val="0070C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2000" b="1" kern="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9637" y="34926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Экзаменационные материалы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9637" y="984722"/>
            <a:ext cx="78124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КИМ 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для ОГЭ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формируются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 тиражируются министерством с помощью открытого банка заданий и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программного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обеспечения, размещенных на специально выделенном сайте в сети Интернет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  <a:endParaRPr lang="ru-RU" sz="2000" b="1" kern="0" dirty="0">
              <a:solidFill>
                <a:srgbClr val="C0000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для ГВЭ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тексты, темы, задания, билеты министерство получает из </a:t>
            </a:r>
            <a:r>
              <a:rPr lang="ru-RU" sz="2000" b="1" kern="0" dirty="0" err="1">
                <a:solidFill>
                  <a:srgbClr val="002060"/>
                </a:solidFill>
                <a:cs typeface="Arial" pitchFamily="34" charset="0"/>
              </a:rPr>
              <a:t>Рособрнадзора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endParaRPr lang="ru-RU" sz="2000" b="1" kern="0" dirty="0">
              <a:solidFill>
                <a:srgbClr val="C0000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Хранение экзаменационных материалов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осуществляется в соответствии с требованиями порядка разработки, использования и хранения КИМ, устанавливаемого </a:t>
            </a:r>
            <a:r>
              <a:rPr lang="ru-RU" sz="2000" b="1" kern="0" dirty="0" err="1" smtClean="0">
                <a:solidFill>
                  <a:srgbClr val="002060"/>
                </a:solidFill>
                <a:cs typeface="Arial" pitchFamily="34" charset="0"/>
              </a:rPr>
              <a:t>Рособрнадзором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 (проект опубликован).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Запрещается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вскрытие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экзаменационных материалов до начала экзамена, разглашение информации, содержащейся в КИМ, текстах, темах, заданиях билетов для проведения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ГВЭ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2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Пункт проведения экзамена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2873" y="908720"/>
            <a:ext cx="846055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Места размещения ППЭ и распределение выпускников</a:t>
            </a:r>
            <a:endParaRPr lang="ru-RU" sz="2000" b="1" kern="0" dirty="0">
              <a:solidFill>
                <a:srgbClr val="C00000"/>
              </a:solidFill>
              <a:cs typeface="Arial" pitchFamily="34" charset="0"/>
            </a:endParaRPr>
          </a:p>
          <a:p>
            <a:pPr marL="1177200" lvl="1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МОУО – предложения 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1177200" lvl="1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ЦОКО – анализ на соответствие требованиям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1177200" lvl="1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Министерство – утверждение.</a:t>
            </a:r>
          </a:p>
          <a:p>
            <a:pPr marL="834300" lvl="1" algn="just" eaLnBrk="0" hangingPunct="0">
              <a:spcBef>
                <a:spcPts val="0"/>
              </a:spcBef>
              <a:defRPr/>
            </a:pPr>
            <a:r>
              <a:rPr lang="ru-RU" sz="1000" b="1" kern="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endParaRPr lang="ru-RU" sz="1000" b="1" kern="0" dirty="0">
              <a:solidFill>
                <a:srgbClr val="0070C0"/>
              </a:solidFill>
              <a:cs typeface="Arial" pitchFamily="34" charset="0"/>
            </a:endParaRP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Количество, общая площадь и состояние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аудиторий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соответствует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требованиям санитарно-эпидемиологических правил и нормативов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endParaRPr lang="ru-RU" sz="1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Помещения, не использующиеся для проведения экзамена, на время проведения экзамена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запираются</a:t>
            </a:r>
            <a:r>
              <a:rPr lang="ru-RU" sz="2000" b="1" kern="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</a:t>
            </a:r>
            <a:r>
              <a:rPr lang="ru-RU" sz="2000" b="1" kern="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опечатываются</a:t>
            </a:r>
            <a:r>
              <a:rPr lang="ru-RU" sz="2000" b="1" kern="0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000" b="1" kern="0" dirty="0">
              <a:solidFill>
                <a:srgbClr val="0070C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В каждой аудитории не менее 2 организаторов.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Для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каждого обучающегося выделяется отдельное рабочее место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В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аудитории выделяется место для личных вещей обучающихся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В ППЭ выделяется оборудованное помещение (помещения) для руководителя ППЭ.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Распределение обучающихся по аудиториям осуществляет РЦОИ.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      Обучающиеся с ОВЗ при необходимости распределяются вручную.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Пункт проведения экзамена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809299"/>
            <a:ext cx="8460557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00" algn="just" eaLnBrk="0" hangingPunct="0">
              <a:spcBef>
                <a:spcPts val="0"/>
              </a:spcBef>
              <a:defRPr/>
            </a:pPr>
            <a:r>
              <a:rPr lang="ru-RU" sz="2400" b="1" kern="0" dirty="0">
                <a:solidFill>
                  <a:srgbClr val="C00000"/>
                </a:solidFill>
                <a:cs typeface="Arial" pitchFamily="34" charset="0"/>
              </a:rPr>
              <a:t>В день проведения экзамена в ППЭ присутствуют</a:t>
            </a:r>
            <a:r>
              <a:rPr lang="ru-RU" sz="2400" b="1" kern="0" dirty="0" smtClean="0">
                <a:solidFill>
                  <a:srgbClr val="C00000"/>
                </a:solidFill>
                <a:cs typeface="Arial" pitchFamily="34" charset="0"/>
              </a:rPr>
              <a:t>:</a:t>
            </a:r>
          </a:p>
          <a:p>
            <a:pPr marL="377100" algn="just" eaLnBrk="0" hangingPunct="0">
              <a:spcBef>
                <a:spcPts val="0"/>
              </a:spcBef>
              <a:defRPr/>
            </a:pPr>
            <a:endParaRPr lang="ru-RU" sz="1200" b="1" kern="0" dirty="0">
              <a:solidFill>
                <a:srgbClr val="C0000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руководитель и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организаторы ППЭ;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уполномоченный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представитель ГЭК;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технический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специалист по работе с программным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обеспечением;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руководитель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образовательной организации, в помещениях которой организован ППЭ, или уполномоченное им лицо;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сотрудники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, осуществляющие охрану правопорядка, сотрудники органов внутренних дел (полиции);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медицинские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работники и ассистенты, оказывающие необходимую техническую помощь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обучающимся с ОВЗ;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специалист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по проведению инструктажа и обеспечению лабораторных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работ;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представители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средств массовой информации;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общественные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наблюдатели, аккредитованные в установленном порядке;</a:t>
            </a:r>
          </a:p>
          <a:p>
            <a:pPr marL="720000" indent="-342900" algn="just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должностные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лица органов государственной власти, осуществляющих контроль за соблюдением установленного порядка организации и проведения ГИА в данном ППЭ.</a:t>
            </a:r>
          </a:p>
        </p:txBody>
      </p:sp>
    </p:spTree>
    <p:extLst>
      <p:ext uri="{BB962C8B-B14F-4D97-AF65-F5344CB8AC3E}">
        <p14:creationId xmlns:p14="http://schemas.microsoft.com/office/powerpoint/2010/main" val="27035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Порядок ГИА-9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088" y="825541"/>
            <a:ext cx="8316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При проведении экзамена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обучающимся и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лицам,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обеспечивающим проведение ГИА-9,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запрещается: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иметь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информации, за исключением тех средств, перечень которых определяется </a:t>
            </a:r>
            <a:r>
              <a:rPr lang="ru-RU" sz="2000" b="1" kern="0" dirty="0" err="1">
                <a:solidFill>
                  <a:srgbClr val="002060"/>
                </a:solidFill>
                <a:cs typeface="Arial" pitchFamily="34" charset="0"/>
              </a:rPr>
              <a:t>Минобрнауки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 России по соответствующим учебным предметам;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выносить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из аудиторий и ППЭ экзаменационные материалы на бумажном или электронном носителях, копировать (в том числе фотографировать) экзаменационные материалы.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Лица, допустившие нарушение указанных требований или иное нарушение установленного порядка проведения ГИА-9, удаляются с экзамена.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При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установлении фактов нарушения обучающимся установленного порядка проведения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ГИА-9 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ГЭК принимает решение об аннулировании результата ГИА обучающегося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по соответствующему учебному предмету. </a:t>
            </a:r>
          </a:p>
        </p:txBody>
      </p:sp>
    </p:spTree>
    <p:extLst>
      <p:ext uri="{BB962C8B-B14F-4D97-AF65-F5344CB8AC3E}">
        <p14:creationId xmlns:p14="http://schemas.microsoft.com/office/powerpoint/2010/main" val="20625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Федеральные </a:t>
            </a:r>
            <a:r>
              <a:rPr lang="ru-RU" sz="2400" b="1" dirty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нормативные документы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Объект 2"/>
          <p:cNvSpPr>
            <a:spLocks noGrp="1"/>
          </p:cNvSpPr>
          <p:nvPr>
            <p:ph idx="1"/>
          </p:nvPr>
        </p:nvSpPr>
        <p:spPr>
          <a:xfrm>
            <a:off x="773906" y="792163"/>
            <a:ext cx="8406607" cy="6047010"/>
          </a:xfrm>
        </p:spPr>
        <p:txBody>
          <a:bodyPr/>
          <a:lstStyle/>
          <a:p>
            <a:endParaRPr lang="ru-RU" sz="195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Федеральный Закон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от 29 декабря 2012 года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№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273-ФЗ «Об образовании в Российской Федерации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195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Приказ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Министерства образования и науки РФ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от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30 августа 2013 года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</a:t>
            </a:r>
          </a:p>
          <a:p>
            <a:endParaRPr lang="ru-RU" sz="1950" b="1" dirty="0">
              <a:solidFill>
                <a:srgbClr val="376092"/>
              </a:solidFill>
              <a:latin typeface="Times New Roman" pitchFamily="18" charset="0"/>
            </a:endParaRPr>
          </a:p>
          <a:p>
            <a:endParaRPr lang="ru-RU" sz="2000" dirty="0" smtClean="0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6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Результаты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41785" y="908720"/>
            <a:ext cx="810101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Результаты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ГИА-9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признаются удовлетворительными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в случае, если обучающийся по обязательным учебным предметам набрал минимальное количество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баллов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минимальное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количество баллов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определяется министерством в соответствии с федеральными рекомендациями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обучающимся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, не завершившим основного общего образования, не прошедшим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ГИА-9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или получившим на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ГИА-9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на ГИА в дополнительные сроки, предоставляется право пройти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ГИА-9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по соответствующим учебным предметам не ранее чем через год в сроки и в формах, устанавливаемых настоящим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Порядком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указанные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обучающиеся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по усмотрению родителей (законных представителей)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оставляются на повторное обучение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, переводятся на обучение по адаптированным образовательным программам в соответствии с рекомендациями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ПМПК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либо на обучение по индивидуальному учебному плану.</a:t>
            </a:r>
          </a:p>
        </p:txBody>
      </p:sp>
    </p:spTree>
    <p:extLst>
      <p:ext uri="{BB962C8B-B14F-4D97-AF65-F5344CB8AC3E}">
        <p14:creationId xmlns:p14="http://schemas.microsoft.com/office/powerpoint/2010/main" val="5455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Проект приказа  </a:t>
            </a:r>
            <a:r>
              <a:rPr lang="ru-RU" sz="2400" b="1" dirty="0" err="1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Минобрнауки</a:t>
            </a:r>
            <a:r>
              <a:rPr lang="ru-RU" sz="2400" b="1" dirty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РФ</a:t>
            </a:r>
            <a:endParaRPr lang="ru-RU" sz="2400" b="1" dirty="0">
              <a:solidFill>
                <a:schemeClr val="bg1"/>
              </a:solidFill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966787"/>
            <a:ext cx="7248152" cy="543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Проект приказа  </a:t>
            </a:r>
            <a:r>
              <a:rPr lang="ru-RU" sz="2400" b="1" dirty="0" err="1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Минобрнауки</a:t>
            </a:r>
            <a:r>
              <a:rPr lang="ru-RU" sz="2400" b="1" dirty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4927" y="980728"/>
            <a:ext cx="8316912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2400" b="1" kern="0" dirty="0" smtClean="0">
                <a:solidFill>
                  <a:srgbClr val="C00000"/>
                </a:solidFill>
                <a:cs typeface="Arial" pitchFamily="34" charset="0"/>
              </a:rPr>
              <a:t>Продолжительность ОГЭ</a:t>
            </a:r>
          </a:p>
          <a:p>
            <a:pPr eaLnBrk="0" hangingPunct="0">
              <a:spcBef>
                <a:spcPct val="20000"/>
              </a:spcBef>
            </a:pPr>
            <a:r>
              <a:rPr lang="ru-RU" sz="1000" b="1" kern="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3 часа 55 минут (235 минут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) математика, русский язык, литература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3 часа (180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минут) физика, обществознание,  история, биология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2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часа (120 минут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) география, химия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4 часа 10 минут (250 минут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) информатика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ИКТ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2 часа 6 минут (186 минут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) иностранный язык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(английский, французский, немецкий, испанский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ru-RU" sz="2000" b="1" kern="0" dirty="0">
              <a:solidFill>
                <a:srgbClr val="0070C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ru-RU" sz="2400" b="1" kern="0" dirty="0" smtClean="0">
                <a:solidFill>
                  <a:srgbClr val="C00000"/>
                </a:solidFill>
                <a:cs typeface="Arial" pitchFamily="34" charset="0"/>
              </a:rPr>
              <a:t>Экзамены </a:t>
            </a:r>
            <a:r>
              <a:rPr lang="ru-RU" sz="2400" b="1" kern="0" dirty="0">
                <a:solidFill>
                  <a:srgbClr val="C00000"/>
                </a:solidFill>
                <a:cs typeface="Arial" pitchFamily="34" charset="0"/>
              </a:rPr>
              <a:t>ОГЭ и ГВЭ по всем </a:t>
            </a:r>
            <a:r>
              <a:rPr lang="ru-RU" sz="2400" b="1" kern="0" dirty="0" smtClean="0">
                <a:solidFill>
                  <a:srgbClr val="C00000"/>
                </a:solidFill>
                <a:cs typeface="Arial" pitchFamily="34" charset="0"/>
              </a:rPr>
              <a:t>предметам </a:t>
            </a:r>
            <a:r>
              <a:rPr lang="ru-RU" sz="2400" b="1" kern="0" dirty="0">
                <a:solidFill>
                  <a:srgbClr val="C00000"/>
                </a:solidFill>
                <a:cs typeface="Arial" pitchFamily="34" charset="0"/>
              </a:rPr>
              <a:t>начинаются в 10.00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ru-RU" sz="2000" b="1" kern="0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Проект приказа 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Минобрнауки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088" y="792163"/>
            <a:ext cx="8316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Средства, используемые при проведении ОГЭ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русский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язык - орфографические словари, 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математика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– линейка, справочные материалы, содержащие основные формулы курса математики образовательной программы основного общего образования; 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физика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- непрограммируемый калькулятор , лабораторное оборудование; 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химия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– непрограммируемый калькулятор, лабораторное оборудование, периодическая система химических элементов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         Д.И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. Менделеева, таблица растворимости солей, кислот и оснований в воде, электрохимический ряд напряжений металлов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биология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- линейка, карандаш и непрограммируемый калькулятор, 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география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- линейка, непрограммируемый калькулятор и географические атласы для 7, 8 и 9 классов, 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литература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- полные тексты художественных произведений, а также сборники лирики, </a:t>
            </a:r>
            <a:endParaRPr lang="ru-RU" sz="20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информатика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и ИКТ, иностранные языки – компьютеры.</a:t>
            </a:r>
          </a:p>
        </p:txBody>
      </p:sp>
    </p:spTree>
    <p:extLst>
      <p:ext uri="{BB962C8B-B14F-4D97-AF65-F5344CB8AC3E}">
        <p14:creationId xmlns:p14="http://schemas.microsoft.com/office/powerpoint/2010/main" val="13238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Порядок ГИА-9 МОРФ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50800" y="1340768"/>
            <a:ext cx="8784976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200" b="1" kern="0" dirty="0" smtClean="0">
                <a:solidFill>
                  <a:srgbClr val="C00000"/>
                </a:solidFill>
                <a:cs typeface="Arial" pitchFamily="34" charset="0"/>
              </a:rPr>
              <a:t>В 2014 году ГИА-9 в штатном режиме!</a:t>
            </a:r>
          </a:p>
          <a:p>
            <a:pPr lvl="3" eaLnBrk="0" hangingPunct="0">
              <a:spcBef>
                <a:spcPct val="20000"/>
              </a:spcBef>
            </a:pPr>
            <a:endParaRPr lang="ru-RU" sz="3200" b="1" kern="0" dirty="0">
              <a:solidFill>
                <a:srgbClr val="C00000"/>
              </a:solidFill>
              <a:cs typeface="Arial" pitchFamily="34" charset="0"/>
            </a:endParaRPr>
          </a:p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200" b="1" kern="0" dirty="0" smtClean="0">
                <a:solidFill>
                  <a:srgbClr val="C00000"/>
                </a:solidFill>
                <a:cs typeface="Arial" pitchFamily="34" charset="0"/>
              </a:rPr>
              <a:t>ГИА-9 только в двух формах:</a:t>
            </a:r>
          </a:p>
          <a:p>
            <a:pPr marL="4000500" lvl="8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200" b="1" kern="0" dirty="0" smtClean="0">
                <a:solidFill>
                  <a:srgbClr val="C00000"/>
                </a:solidFill>
                <a:cs typeface="Arial" pitchFamily="34" charset="0"/>
              </a:rPr>
              <a:t>ОГЭ</a:t>
            </a:r>
          </a:p>
          <a:p>
            <a:pPr marL="4000500" lvl="8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200" b="1" kern="0" dirty="0" smtClean="0">
                <a:solidFill>
                  <a:srgbClr val="C00000"/>
                </a:solidFill>
                <a:cs typeface="Arial" pitchFamily="34" charset="0"/>
              </a:rPr>
              <a:t>ГВЭ</a:t>
            </a:r>
            <a:endParaRPr lang="ru-RU" sz="3200" b="1" kern="0" dirty="0">
              <a:solidFill>
                <a:srgbClr val="0070C0"/>
              </a:solidFill>
              <a:cs typeface="Arial" pitchFamily="34" charset="0"/>
            </a:endParaRPr>
          </a:p>
          <a:p>
            <a:pPr marL="3429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ru-RU" sz="2000" b="1" kern="0" dirty="0">
              <a:solidFill>
                <a:srgbClr val="0070C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000" b="1" kern="0" dirty="0" smtClean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Первоочередные задачи МОУО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66729" y="792163"/>
            <a:ext cx="831378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Организовать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отбор специалистов, привлекаемых к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ГИА-9 в 2014 году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3429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рассмотреть места размещения ППЭ и распределение обучающихся</a:t>
            </a:r>
          </a:p>
          <a:p>
            <a:pPr marL="3429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организовать передачу в РЦОИ проверенных данных для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РИС</a:t>
            </a:r>
          </a:p>
          <a:p>
            <a:pPr marL="3429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организовать работу с обучающимися с ОВЗ:                                       перепроверка имеющихся справок МСЭ и рекомендаций ПМПК, консультации с родителями по выбору формы экзаменов.</a:t>
            </a:r>
            <a:endParaRPr lang="ru-RU" sz="2000" b="1" kern="0" dirty="0">
              <a:solidFill>
                <a:srgbClr val="00206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1000" b="1" kern="0" dirty="0">
              <a:solidFill>
                <a:srgbClr val="00206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После утверждения МОРФ Порядка проведения </a:t>
            </a:r>
            <a:r>
              <a:rPr lang="ru-RU" sz="2000" b="1" kern="0" dirty="0">
                <a:solidFill>
                  <a:srgbClr val="002060"/>
                </a:solidFill>
                <a:cs typeface="Arial" pitchFamily="34" charset="0"/>
              </a:rPr>
              <a:t>государственной итоговой аттестации по образовательным программам основного общего </a:t>
            </a: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образования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организовать ознакомление с Порядком педагогов, обучающихся и их родителей</a:t>
            </a:r>
          </a:p>
          <a:p>
            <a:pPr marL="3429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002060"/>
                </a:solidFill>
                <a:cs typeface="Arial" pitchFamily="34" charset="0"/>
              </a:rPr>
              <a:t>провести работу по выбору обучающимися предметов в соответствии с Порядком</a:t>
            </a:r>
          </a:p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не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обязывать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обучающихся выбирать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предметы, 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             не </a:t>
            </a: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включенные в список обязательных</a:t>
            </a:r>
            <a:r>
              <a:rPr lang="ru-RU" sz="2000" b="1" kern="0" dirty="0" smtClean="0">
                <a:solidFill>
                  <a:srgbClr val="C00000"/>
                </a:solidFill>
                <a:cs typeface="Arial" pitchFamily="34" charset="0"/>
              </a:rPr>
              <a:t>!</a:t>
            </a:r>
            <a:endParaRPr lang="ru-RU" sz="1000" b="1" kern="0" dirty="0">
              <a:solidFill>
                <a:srgbClr val="C00000"/>
              </a:solidFill>
              <a:cs typeface="Arial" pitchFamily="34" charset="0"/>
            </a:endParaRPr>
          </a:p>
          <a:p>
            <a:pPr marL="17145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kern="0" dirty="0">
                <a:solidFill>
                  <a:srgbClr val="C00000"/>
                </a:solidFill>
                <a:cs typeface="Arial" pitchFamily="34" charset="0"/>
              </a:rPr>
              <a:t>не запрещать выбирать любое количество предметов!</a:t>
            </a:r>
            <a:endParaRPr lang="ru-RU" sz="2000" b="1" kern="0" dirty="0">
              <a:solidFill>
                <a:srgbClr val="0070C0"/>
              </a:solidFill>
              <a:cs typeface="Arial" pitchFamily="34" charset="0"/>
            </a:endParaRPr>
          </a:p>
          <a:p>
            <a:pPr marL="342900" lvl="3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ru-RU" sz="2000" b="1" kern="0" dirty="0">
              <a:solidFill>
                <a:srgbClr val="0070C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000" b="1" kern="0" dirty="0" smtClean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Региональные нормативные документы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Объект 2"/>
          <p:cNvSpPr>
            <a:spLocks noGrp="1"/>
          </p:cNvSpPr>
          <p:nvPr>
            <p:ph idx="1"/>
          </p:nvPr>
        </p:nvSpPr>
        <p:spPr>
          <a:xfrm>
            <a:off x="773906" y="792163"/>
            <a:ext cx="8406607" cy="60470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Приказ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министерства образования и науки Краснодарского края от 11.10.2013 № 6157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  «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Об утверждении регионального и муниципальных координаторов проведения государственной итоговой аттестации по образовательным программам основного общего образования в 2013-2014 учебном году».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Приказ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министерства образования и науки Краснодарского края от 30.12.2013 № 7718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  «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О сроке подачи заявлений о прохождении государственной итоговой аттестации по образовательным программам основного общего образования в Краснодарском крае в 2013-2014 учебном году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Приказ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министерства образования и науки Краснодарского края от 20.01.2014 №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199 «Об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утверждении плана подготовки и проведения государственной итоговой аттестации по образовательным программам основного общего образования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Краснодарском крае в 2014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году»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195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Приказ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министерства образования и науки Краснодарского края от 20.01.2014 № </a:t>
            </a:r>
            <a:r>
              <a:rPr lang="ru-RU" sz="1950" b="1" dirty="0" smtClean="0">
                <a:solidFill>
                  <a:srgbClr val="002060"/>
                </a:solidFill>
                <a:latin typeface="Times New Roman" pitchFamily="18" charset="0"/>
              </a:rPr>
              <a:t>200 </a:t>
            </a:r>
            <a:r>
              <a:rPr lang="ru-RU" sz="1950" b="1" dirty="0">
                <a:solidFill>
                  <a:srgbClr val="002060"/>
                </a:solidFill>
                <a:latin typeface="Times New Roman" pitchFamily="18" charset="0"/>
              </a:rPr>
              <a:t>«О подготовке и проведении государственной итоговой аттестации по образовательным программам основного общего образования в Краснодарском крае в 2014 году»</a:t>
            </a:r>
          </a:p>
          <a:p>
            <a:endParaRPr lang="ru-RU" sz="1950" b="1" dirty="0">
              <a:solidFill>
                <a:srgbClr val="376092"/>
              </a:solidFill>
              <a:latin typeface="Times New Roman" pitchFamily="18" charset="0"/>
            </a:endParaRPr>
          </a:p>
          <a:p>
            <a:endParaRPr lang="ru-RU" sz="2000" dirty="0" smtClean="0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6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79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>
                <a:solidFill>
                  <a:schemeClr val="bg1"/>
                </a:solidFill>
                <a:latin typeface="Arial Cyr"/>
                <a:ea typeface="Arial Cyr"/>
                <a:cs typeface="Arial Cyr"/>
              </a:rPr>
              <a:t>Региональные нормативные документы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Объект 2"/>
          <p:cNvSpPr>
            <a:spLocks noGrp="1"/>
          </p:cNvSpPr>
          <p:nvPr>
            <p:ph idx="1"/>
          </p:nvPr>
        </p:nvSpPr>
        <p:spPr>
          <a:xfrm>
            <a:off x="842077" y="908050"/>
            <a:ext cx="8286750" cy="58578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Приказ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министерства образования и науки Краснодарского края от 16.10.2013 № 6224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Об организации подготовки к государственной итоговой аттестации по образовательным программам основного общего образования по русскому языку в Краснодарском крае в 2013-2014 учебном году».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Письмо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министерства образования и науки Краснодарского края от 24.10.2013 № 47-15719/13-14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Об организации подготовки к государственной итоговой аттестации по русскому языку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333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Проект приказа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Минобрнауки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 РФ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77573"/>
            <a:ext cx="8101013" cy="51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36613"/>
            <a:ext cx="8426450" cy="5688012"/>
          </a:xfrm>
        </p:spPr>
        <p:txBody>
          <a:bodyPr/>
          <a:lstStyle/>
          <a:p>
            <a:pPr algn="l"/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245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4597" name="Picture 3" descr="ФлагиРФиКр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"/>
              <a:ext cx="93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547813" y="0"/>
            <a:ext cx="759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 Структуры – организаторы ГИА-9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626" y="1124744"/>
            <a:ext cx="8678862" cy="3024336"/>
          </a:xfrm>
          <a:prstGeom prst="roundRect">
            <a:avLst>
              <a:gd name="adj" fmla="val 9092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700808"/>
            <a:ext cx="3168352" cy="1512168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FFFFFF"/>
                </a:solidFill>
                <a:latin typeface="Arial"/>
                <a:cs typeface="+mn-cs"/>
              </a:rPr>
              <a:t>ГИА-9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является обязательной</a:t>
            </a:r>
            <a:endParaRPr lang="ru-RU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7" y="1341439"/>
            <a:ext cx="4968551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err="1" smtClean="0">
                <a:solidFill>
                  <a:srgbClr val="002060"/>
                </a:solidFill>
                <a:cs typeface="Arial" pitchFamily="34" charset="0"/>
              </a:rPr>
              <a:t>КИМы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 по всем предметам формируются регионом</a:t>
            </a: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задания КИМ из открытого банка заданий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единая структура вариантов по предмету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единая система оценивания</a:t>
            </a: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шкала перевода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баллов утверждается регионом по федеральным рекомендациям </a:t>
            </a:r>
            <a:endParaRPr lang="ru-RU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011" y="4437112"/>
            <a:ext cx="8665644" cy="2304256"/>
          </a:xfrm>
          <a:prstGeom prst="roundRect">
            <a:avLst>
              <a:gd name="adj" fmla="val 9092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869160"/>
            <a:ext cx="3019261" cy="144016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FFFFFF"/>
                </a:solidFill>
                <a:latin typeface="Arial"/>
                <a:cs typeface="+mn-cs"/>
              </a:rPr>
              <a:t>ГИА-9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основа</a:t>
            </a:r>
            <a:endParaRPr lang="ru-RU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4941168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реализация требований стандарта 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независимость от реализуемых в ОУ программ по учебным предметам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175" y="7938"/>
            <a:ext cx="9147176" cy="828675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ГИА-9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       </a:t>
            </a:r>
            <a:r>
              <a:rPr lang="ru-RU" sz="1900" b="1" dirty="0" smtClean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государственная итоговая аттестация </a:t>
            </a:r>
          </a:p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900" b="1" dirty="0" smtClean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            по образовательным </a:t>
            </a:r>
            <a:r>
              <a:rPr lang="ru-RU" sz="1900" b="1" dirty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программам основного общего образования</a:t>
            </a:r>
          </a:p>
        </p:txBody>
      </p:sp>
      <p:pic>
        <p:nvPicPr>
          <p:cNvPr id="2459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905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6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245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4597" name="Picture 3" descr="ФлагиРФиКр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5"/>
              <a:ext cx="93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547813" y="0"/>
            <a:ext cx="759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 Структуры – организаторы ГИА-9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525" y="941988"/>
            <a:ext cx="8573963" cy="1310730"/>
          </a:xfrm>
          <a:prstGeom prst="roundRect">
            <a:avLst>
              <a:gd name="adj" fmla="val 9092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8186" y="1200927"/>
            <a:ext cx="2800973" cy="792852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Обязательные экзамены</a:t>
            </a:r>
            <a:endParaRPr lang="ru-RU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219207"/>
            <a:ext cx="4104456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русский язык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математика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0526" y="2438890"/>
            <a:ext cx="8573962" cy="4230470"/>
          </a:xfrm>
          <a:prstGeom prst="roundRect">
            <a:avLst>
              <a:gd name="adj" fmla="val 9092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9368" y="3717032"/>
            <a:ext cx="3019261" cy="144016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+mn-cs"/>
              </a:rPr>
              <a:t>Э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кзамены по выбору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Arial"/>
                <a:cs typeface="+mn-cs"/>
              </a:rPr>
              <a:t>(на добровольной основе)</a:t>
            </a:r>
            <a:endParaRPr lang="ru-RU" sz="15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6890" y="2575932"/>
            <a:ext cx="4824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литература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физика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химия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биология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география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история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обществознание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иностранный язык </a:t>
            </a: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(английский, немецкий,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французский, испанский) 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информатика </a:t>
            </a: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и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ИКТ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38"/>
            <a:ext cx="9144000" cy="828675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Структура 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pic>
        <p:nvPicPr>
          <p:cNvPr id="2459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905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7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245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4597" name="Picture 3" descr="ФлагиРФиКр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"/>
              <a:ext cx="93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547813" y="0"/>
            <a:ext cx="759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 Структуры – организаторы ГИА-9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627" y="1004491"/>
            <a:ext cx="8606645" cy="2198996"/>
          </a:xfrm>
          <a:prstGeom prst="roundRect">
            <a:avLst>
              <a:gd name="adj" fmla="val 9092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799" y="1281684"/>
            <a:ext cx="3019261" cy="164326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  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О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сновной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  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Г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осударственный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 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Э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кзамен</a:t>
            </a:r>
            <a:endParaRPr lang="ru-RU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5" y="1225638"/>
            <a:ext cx="489654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Обучающиеся в очной форме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В очно-заочной, заочной форме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В форме семейного образования</a:t>
            </a: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Иностранные граждане, лица без гражданства</a:t>
            </a:r>
            <a:endParaRPr lang="ru-RU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024" y="3503702"/>
            <a:ext cx="8625952" cy="3165658"/>
          </a:xfrm>
          <a:prstGeom prst="roundRect">
            <a:avLst>
              <a:gd name="adj" fmla="val 9092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799" y="4149080"/>
            <a:ext cx="3019261" cy="1571256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   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Г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осударственный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   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В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ыпускной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   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+mn-cs"/>
              </a:rPr>
              <a:t>Э</a:t>
            </a:r>
            <a:r>
              <a:rPr lang="ru-RU" sz="2000" b="1" kern="0" dirty="0" smtClean="0">
                <a:solidFill>
                  <a:srgbClr val="FFFFFF"/>
                </a:solidFill>
                <a:latin typeface="Arial"/>
                <a:cs typeface="+mn-cs"/>
              </a:rPr>
              <a:t>кзамен</a:t>
            </a:r>
            <a:endParaRPr lang="ru-RU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5" y="3573016"/>
            <a:ext cx="5177071" cy="311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Обучающиеся в специальных учебно-воспитательных учреждениях закрытого типа и в учреждениях</a:t>
            </a: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, исполняющих наказание в виде лишения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свободы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Обучающиеся </a:t>
            </a:r>
            <a:r>
              <a:rPr lang="ru-RU" b="1" kern="0" dirty="0">
                <a:solidFill>
                  <a:srgbClr val="002060"/>
                </a:solidFill>
                <a:cs typeface="Arial" pitchFamily="34" charset="0"/>
              </a:rPr>
              <a:t>с ограниченными возможностями </a:t>
            </a: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здоровья</a:t>
            </a:r>
          </a:p>
          <a:p>
            <a:pPr marL="742950" lvl="1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имеющие рекомендации ПМПК  (1 – 7 вид),</a:t>
            </a:r>
          </a:p>
          <a:p>
            <a:pPr marL="742950" lvl="1" indent="-2857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pitchFamily="34" charset="0"/>
              </a:rPr>
              <a:t>дети-инвалиды, инвалиды (справка МСЭ)</a:t>
            </a:r>
            <a:endParaRPr lang="ru-RU" b="1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38"/>
            <a:ext cx="9144000" cy="828675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Arial" charset="0"/>
                <a:ea typeface="Arial Cyr"/>
                <a:cs typeface="Arial Cyr"/>
              </a:rPr>
              <a:t>Формы ГИА-9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pic>
        <p:nvPicPr>
          <p:cNvPr id="2459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905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9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150" y="33338"/>
            <a:ext cx="8234363" cy="757237"/>
          </a:xfrm>
          <a:prstGeom prst="rect">
            <a:avLst/>
          </a:prstGeom>
          <a:gradFill>
            <a:gsLst>
              <a:gs pos="64000">
                <a:srgbClr val="0066FF"/>
              </a:gs>
              <a:gs pos="26000">
                <a:schemeClr val="tx2">
                  <a:lumMod val="60000"/>
                  <a:lumOff val="40000"/>
                </a:schemeClr>
              </a:gs>
              <a:gs pos="0">
                <a:srgbClr val="2146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17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       Информирование 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порядке проведения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/>
                <a:ea typeface="Arial Cyr"/>
                <a:cs typeface="Arial Cyr"/>
              </a:rPr>
              <a:t>ГИА-9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88" y="33338"/>
            <a:ext cx="70802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725" y="7938"/>
            <a:ext cx="10636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D3F7F9"/>
              </a:gs>
              <a:gs pos="32000">
                <a:srgbClr val="21D6E0"/>
              </a:gs>
              <a:gs pos="64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85469" y="2223293"/>
            <a:ext cx="120650" cy="8964613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rgbClr val="0066FF"/>
              </a:gs>
              <a:gs pos="48000">
                <a:srgbClr val="21D6E0"/>
              </a:gs>
              <a:gs pos="75000">
                <a:srgbClr val="0087E6"/>
              </a:gs>
              <a:gs pos="99583">
                <a:schemeClr val="bg1"/>
              </a:gs>
              <a:gs pos="87000">
                <a:srgbClr val="005CBF"/>
              </a:gs>
            </a:gsLst>
            <a:lin ang="5400000" scaled="0"/>
          </a:gradFill>
          <a:ln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78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088" y="1012828"/>
            <a:ext cx="8209408" cy="58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ru-RU" sz="2200" b="1" kern="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Информирование </a:t>
            </a:r>
            <a:r>
              <a:rPr lang="ru-RU" sz="2200" b="1" kern="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граждан </a:t>
            </a:r>
            <a:r>
              <a:rPr lang="ru-RU" sz="2200" b="1" kern="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через СМИ и официальные сайты</a:t>
            </a:r>
            <a:r>
              <a:rPr lang="ru-RU" sz="2200" b="1" kern="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  <a:buFontTx/>
              <a:buNone/>
              <a:defRPr/>
            </a:pPr>
            <a:endParaRPr lang="ru-RU" sz="1000" b="1" kern="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до 31 декабря</a:t>
            </a:r>
            <a:r>
              <a:rPr lang="ru-RU" sz="2200" b="1" kern="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377100" indent="0" algn="just">
              <a:spcBef>
                <a:spcPts val="0"/>
              </a:spcBef>
              <a:buNone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сроках и местах подачи заявлений на прохождение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ГИА-9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по учебным предметам, не включенным в список обязательных, </a:t>
            </a:r>
            <a:endParaRPr lang="ru-RU" sz="2200" b="1" kern="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377100" indent="0" algn="just">
              <a:spcBef>
                <a:spcPts val="0"/>
              </a:spcBef>
              <a:buNone/>
              <a:defRPr/>
            </a:pPr>
            <a:endParaRPr lang="ru-RU" sz="1000" b="1" kern="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до 1 </a:t>
            </a:r>
            <a:r>
              <a:rPr lang="ru-RU" sz="2200" b="1" kern="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апреля </a:t>
            </a:r>
          </a:p>
          <a:p>
            <a:pPr marL="377100" indent="0" algn="just">
              <a:spcBef>
                <a:spcPts val="0"/>
              </a:spcBef>
              <a:buNone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сроках проведения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ГИА-9;</a:t>
            </a:r>
          </a:p>
          <a:p>
            <a:pPr marL="377100" indent="0" algn="just">
              <a:spcBef>
                <a:spcPts val="0"/>
              </a:spcBef>
              <a:buNone/>
              <a:defRPr/>
            </a:pPr>
            <a:endParaRPr lang="ru-RU" sz="1000" b="1" kern="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до 20 </a:t>
            </a:r>
            <a:r>
              <a:rPr lang="ru-RU" sz="2200" b="1" kern="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апреля </a:t>
            </a:r>
          </a:p>
          <a:p>
            <a:pPr marL="377100" indent="0" algn="just">
              <a:spcBef>
                <a:spcPts val="0"/>
              </a:spcBef>
              <a:buNone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сроках, местах и порядке подачи и рассмотрения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апелляций;</a:t>
            </a:r>
          </a:p>
          <a:p>
            <a:pPr marL="377100" indent="0" algn="just">
              <a:spcBef>
                <a:spcPts val="0"/>
              </a:spcBef>
              <a:buNone/>
              <a:defRPr/>
            </a:pPr>
            <a:endParaRPr lang="ru-RU" sz="1000" b="1" kern="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pPr marL="72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200" b="1" kern="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до 20 </a:t>
            </a:r>
            <a:r>
              <a:rPr lang="ru-RU" sz="2200" b="1" kern="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апреля </a:t>
            </a:r>
          </a:p>
          <a:p>
            <a:pPr marL="377100" indent="0" algn="just">
              <a:spcBef>
                <a:spcPts val="0"/>
              </a:spcBef>
              <a:buNone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 </a:t>
            </a:r>
            <a:r>
              <a:rPr lang="ru-RU" sz="2200" b="1" kern="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сроках, местах и порядке информирования о результатах </a:t>
            </a: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ГИА-9.</a:t>
            </a:r>
            <a:endParaRPr lang="ru-RU" sz="2200" b="1" kern="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1798</Words>
  <Application>Microsoft Office PowerPoint</Application>
  <PresentationFormat>Экран (4:3)</PresentationFormat>
  <Paragraphs>252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Cyr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михаил</cp:lastModifiedBy>
  <cp:revision>261</cp:revision>
  <cp:lastPrinted>2014-01-22T16:40:35Z</cp:lastPrinted>
  <dcterms:created xsi:type="dcterms:W3CDTF">2011-05-12T09:57:42Z</dcterms:created>
  <dcterms:modified xsi:type="dcterms:W3CDTF">2014-01-23T04:01:41Z</dcterms:modified>
</cp:coreProperties>
</file>